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08" r:id="rId1"/>
  </p:sldMasterIdLst>
  <p:sldIdLst>
    <p:sldId id="256" r:id="rId2"/>
    <p:sldId id="276" r:id="rId3"/>
    <p:sldId id="264" r:id="rId4"/>
    <p:sldId id="295" r:id="rId5"/>
    <p:sldId id="296" r:id="rId6"/>
    <p:sldId id="273" r:id="rId7"/>
    <p:sldId id="301" r:id="rId8"/>
    <p:sldId id="302" r:id="rId9"/>
    <p:sldId id="304" r:id="rId10"/>
    <p:sldId id="305" r:id="rId11"/>
    <p:sldId id="272" r:id="rId12"/>
    <p:sldId id="289" r:id="rId13"/>
    <p:sldId id="286" r:id="rId14"/>
    <p:sldId id="284" r:id="rId15"/>
    <p:sldId id="299" r:id="rId16"/>
    <p:sldId id="300" r:id="rId17"/>
    <p:sldId id="281" r:id="rId18"/>
    <p:sldId id="297" r:id="rId19"/>
    <p:sldId id="29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34" autoAdjust="0"/>
    <p:restoredTop sz="92794" autoAdjust="0"/>
  </p:normalViewPr>
  <p:slideViewPr>
    <p:cSldViewPr snapToGrid="0">
      <p:cViewPr varScale="1">
        <p:scale>
          <a:sx n="79" d="100"/>
          <a:sy n="79" d="100"/>
        </p:scale>
        <p:origin x="547" y="72"/>
      </p:cViewPr>
      <p:guideLst/>
    </p:cSldViewPr>
  </p:slideViewPr>
  <p:notesTextViewPr>
    <p:cViewPr>
      <p:scale>
        <a:sx n="1" d="1"/>
        <a:sy n="1" d="1"/>
      </p:scale>
      <p:origin x="0" y="0"/>
    </p:cViewPr>
  </p:notesTextViewPr>
  <p:sorterViewPr>
    <p:cViewPr>
      <p:scale>
        <a:sx n="100" d="100"/>
        <a:sy n="100" d="100"/>
      </p:scale>
      <p:origin x="0" y="-132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87602136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3084151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3550268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6190413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366161469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9" name="Footer Placeholder 8"/>
          <p:cNvSpPr>
            <a:spLocks noGrp="1"/>
          </p:cNvSpPr>
          <p:nvPr>
            <p:ph type="ftr" sz="quarter" idx="11"/>
          </p:nvPr>
        </p:nvSpPr>
        <p:spPr/>
        <p:txBody>
          <a:bodyPr/>
          <a:lstStyle/>
          <a:p>
            <a:endParaRPr lang="en-IN" dirty="0"/>
          </a:p>
        </p:txBody>
      </p:sp>
      <p:sp>
        <p:nvSpPr>
          <p:cNvPr id="10" name="Slide Number Placeholder 9"/>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2400345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47B0A04F-096A-4456-84EB-EA53D80B0404}" type="slidenum">
              <a:rPr lang="en-IN" smtClean="0"/>
              <a:t>‹#›</a:t>
            </a:fld>
            <a:endParaRPr lang="en-IN"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286362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405751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259056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3D61CBB1-69AF-4CA4-9E3C-A2B4C805279B}" type="datetimeFigureOut">
              <a:rPr lang="en-IN" smtClean="0"/>
              <a:t>08-11-2023</a:t>
            </a:fld>
            <a:endParaRPr lang="en-IN"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dirty="0"/>
          </a:p>
        </p:txBody>
      </p:sp>
      <p:sp>
        <p:nvSpPr>
          <p:cNvPr id="11" name="Slide Number Placeholder 10"/>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42716220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D61CBB1-69AF-4CA4-9E3C-A2B4C805279B}" type="datetimeFigureOut">
              <a:rPr lang="en-IN" smtClean="0"/>
              <a:t>08-11-2023</a:t>
            </a:fld>
            <a:endParaRPr lang="en-IN"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dirty="0"/>
          </a:p>
        </p:txBody>
      </p:sp>
      <p:sp>
        <p:nvSpPr>
          <p:cNvPr id="10" name="Slide Number Placeholder 9"/>
          <p:cNvSpPr>
            <a:spLocks noGrp="1"/>
          </p:cNvSpPr>
          <p:nvPr>
            <p:ph type="sldNum" sz="quarter" idx="12"/>
          </p:nvPr>
        </p:nvSpPr>
        <p:spPr/>
        <p:txBody>
          <a:bodyPr/>
          <a:lstStyle/>
          <a:p>
            <a:fld id="{47B0A04F-096A-4456-84EB-EA53D80B0404}" type="slidenum">
              <a:rPr lang="en-IN" smtClean="0"/>
              <a:t>‹#›</a:t>
            </a:fld>
            <a:endParaRPr lang="en-IN" dirty="0"/>
          </a:p>
        </p:txBody>
      </p:sp>
    </p:spTree>
    <p:extLst>
      <p:ext uri="{BB962C8B-B14F-4D97-AF65-F5344CB8AC3E}">
        <p14:creationId xmlns:p14="http://schemas.microsoft.com/office/powerpoint/2010/main" val="3783600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D61CBB1-69AF-4CA4-9E3C-A2B4C805279B}" type="datetimeFigureOut">
              <a:rPr lang="en-IN" smtClean="0"/>
              <a:t>08-11-2023</a:t>
            </a:fld>
            <a:endParaRPr lang="en-IN"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47B0A04F-096A-4456-84EB-EA53D80B0404}" type="slidenum">
              <a:rPr lang="en-IN" smtClean="0"/>
              <a:t>‹#›</a:t>
            </a:fld>
            <a:endParaRPr lang="en-IN" dirty="0"/>
          </a:p>
        </p:txBody>
      </p:sp>
    </p:spTree>
    <p:extLst>
      <p:ext uri="{BB962C8B-B14F-4D97-AF65-F5344CB8AC3E}">
        <p14:creationId xmlns:p14="http://schemas.microsoft.com/office/powerpoint/2010/main" val="3253814967"/>
      </p:ext>
    </p:extLst>
  </p:cSld>
  <p:clrMap bg1="lt1" tx1="dk1" bg2="lt2" tx2="dk2" accent1="accent1" accent2="accent2" accent3="accent3" accent4="accent4" accent5="accent5" accent6="accent6" hlink="hlink" folHlink="folHlink"/>
  <p:sldLayoutIdLst>
    <p:sldLayoutId id="2147484209" r:id="rId1"/>
    <p:sldLayoutId id="2147484210" r:id="rId2"/>
    <p:sldLayoutId id="2147484211" r:id="rId3"/>
    <p:sldLayoutId id="2147484212" r:id="rId4"/>
    <p:sldLayoutId id="2147484213" r:id="rId5"/>
    <p:sldLayoutId id="2147484214" r:id="rId6"/>
    <p:sldLayoutId id="2147484215" r:id="rId7"/>
    <p:sldLayoutId id="2147484216" r:id="rId8"/>
    <p:sldLayoutId id="2147484217" r:id="rId9"/>
    <p:sldLayoutId id="2147484218" r:id="rId10"/>
    <p:sldLayoutId id="2147484219"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070C-8019-DCC7-1AD4-6CA71054D9DB}"/>
              </a:ext>
            </a:extLst>
          </p:cNvPr>
          <p:cNvSpPr>
            <a:spLocks noGrp="1"/>
          </p:cNvSpPr>
          <p:nvPr>
            <p:ph type="ctrTitle"/>
          </p:nvPr>
        </p:nvSpPr>
        <p:spPr>
          <a:xfrm>
            <a:off x="1309947" y="2073007"/>
            <a:ext cx="9633668" cy="1863824"/>
          </a:xfrm>
          <a:ln w="57150">
            <a:solidFill>
              <a:schemeClr val="bg1"/>
            </a:solidFill>
          </a:ln>
          <a:effectLst>
            <a:outerShdw blurRad="63500" sx="102000" sy="102000" algn="ctr" rotWithShape="0">
              <a:prstClr val="black">
                <a:alpha val="40000"/>
              </a:prstClr>
            </a:outerShdw>
            <a:softEdge rad="12700"/>
          </a:effectLst>
        </p:spPr>
        <p:style>
          <a:lnRef idx="1">
            <a:schemeClr val="accent2"/>
          </a:lnRef>
          <a:fillRef idx="2">
            <a:schemeClr val="accent2"/>
          </a:fillRef>
          <a:effectRef idx="1">
            <a:schemeClr val="accent2"/>
          </a:effectRef>
          <a:fontRef idx="minor">
            <a:schemeClr val="dk1"/>
          </a:fontRef>
        </p:style>
        <p:txBody>
          <a:bodyPr>
            <a:normAutofit/>
          </a:bodyPr>
          <a:lstStyle/>
          <a:p>
            <a:pPr algn="ctr"/>
            <a:r>
              <a:rPr lang="en-US" sz="4000" b="1" dirty="0">
                <a:latin typeface="Cambria" panose="02040503050406030204" pitchFamily="18" charset="0"/>
                <a:ea typeface="Cambria" panose="02040503050406030204" pitchFamily="18" charset="0"/>
                <a:cs typeface="Times New Roman" panose="02020603050405020304" pitchFamily="18" charset="0"/>
              </a:rPr>
              <a:t>Olympic Data Analysis</a:t>
            </a:r>
            <a:endParaRPr lang="en-IN" sz="4000" b="1" dirty="0">
              <a:latin typeface="Cambria" panose="02040503050406030204" pitchFamily="18" charset="0"/>
              <a:ea typeface="Cambria" panose="020405030504060302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E3E76084-8276-E605-B800-ECFB2E2DEA68}"/>
              </a:ext>
            </a:extLst>
          </p:cNvPr>
          <p:cNvSpPr>
            <a:spLocks noGrp="1"/>
          </p:cNvSpPr>
          <p:nvPr>
            <p:ph type="subTitle" idx="1"/>
          </p:nvPr>
        </p:nvSpPr>
        <p:spPr>
          <a:xfrm>
            <a:off x="3486902" y="4261502"/>
            <a:ext cx="4022851" cy="2013533"/>
          </a:xfrm>
        </p:spPr>
        <p:txBody>
          <a:bodyPr>
            <a:noAutofit/>
          </a:bodyPr>
          <a:lstStyle/>
          <a:p>
            <a:pPr algn="l"/>
            <a:r>
              <a:rPr lang="en-US" sz="36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Niharika Sahu       </a:t>
            </a:r>
          </a:p>
          <a:p>
            <a:pPr algn="l"/>
            <a:r>
              <a:rPr lang="en-US" sz="36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Harish Sargar        </a:t>
            </a:r>
          </a:p>
          <a:p>
            <a:pPr algn="l"/>
            <a:r>
              <a:rPr lang="en-US" sz="3600" b="1" dirty="0">
                <a:solidFill>
                  <a:schemeClr val="bg1"/>
                </a:solidFill>
                <a:latin typeface="Cambria" panose="02040503050406030204" pitchFamily="18" charset="0"/>
                <a:ea typeface="Cambria" panose="02040503050406030204" pitchFamily="18" charset="0"/>
                <a:cs typeface="Times New Roman" panose="02020603050405020304" pitchFamily="18" charset="0"/>
              </a:rPr>
              <a:t>Laxman Sawant    </a:t>
            </a:r>
          </a:p>
        </p:txBody>
      </p:sp>
      <p:pic>
        <p:nvPicPr>
          <p:cNvPr id="4" name="Picture 3">
            <a:extLst>
              <a:ext uri="{FF2B5EF4-FFF2-40B4-BE49-F238E27FC236}">
                <a16:creationId xmlns:a16="http://schemas.microsoft.com/office/drawing/2014/main" id="{CF2D1EB9-C25B-2F37-3118-FF208A0DFB08}"/>
              </a:ext>
            </a:extLst>
          </p:cNvPr>
          <p:cNvPicPr>
            <a:picLocks noChangeAspect="1"/>
          </p:cNvPicPr>
          <p:nvPr/>
        </p:nvPicPr>
        <p:blipFill>
          <a:blip r:embed="rId2"/>
          <a:stretch>
            <a:fillRect/>
          </a:stretch>
        </p:blipFill>
        <p:spPr>
          <a:xfrm>
            <a:off x="1300222" y="497391"/>
            <a:ext cx="9591556" cy="1233680"/>
          </a:xfrm>
          <a:prstGeom prst="rect">
            <a:avLst/>
          </a:prstGeom>
          <a:ln w="88900" cap="sq" cmpd="thickThin">
            <a:solidFill>
              <a:srgbClr val="000000"/>
            </a:solidFill>
            <a:prstDash val="solid"/>
            <a:miter lim="800000"/>
          </a:ln>
          <a:effectLst>
            <a:innerShdw blurRad="76200">
              <a:srgbClr val="000000"/>
            </a:innerShdw>
          </a:effectLst>
        </p:spPr>
      </p:pic>
      <p:sp>
        <p:nvSpPr>
          <p:cNvPr id="5" name="TextBox 4">
            <a:extLst>
              <a:ext uri="{FF2B5EF4-FFF2-40B4-BE49-F238E27FC236}">
                <a16:creationId xmlns:a16="http://schemas.microsoft.com/office/drawing/2014/main" id="{925C3EE3-9995-7CA3-DFCC-BBEC3C26C504}"/>
              </a:ext>
            </a:extLst>
          </p:cNvPr>
          <p:cNvSpPr txBox="1"/>
          <p:nvPr/>
        </p:nvSpPr>
        <p:spPr>
          <a:xfrm>
            <a:off x="8025318" y="4264228"/>
            <a:ext cx="732893" cy="2010807"/>
          </a:xfrm>
          <a:prstGeom prst="rect">
            <a:avLst/>
          </a:prstGeom>
        </p:spPr>
        <p:txBody>
          <a:bodyPr vert="horz" lIns="91440" tIns="45720" rIns="91440" bIns="45720" rtlCol="0" anchor="t">
            <a:noAutofit/>
          </a:bodyPr>
          <a:lstStyle>
            <a:lvl1pPr indent="0">
              <a:spcBef>
                <a:spcPts val="0"/>
              </a:spcBef>
              <a:spcAft>
                <a:spcPts val="1000"/>
              </a:spcAft>
              <a:buClr>
                <a:schemeClr val="tx1"/>
              </a:buClr>
              <a:buSzPct val="100000"/>
              <a:buFont typeface="Arial"/>
              <a:buNone/>
              <a:defRPr sz="3600" b="1" cap="all">
                <a:effectLst/>
                <a:latin typeface="Cambria" panose="02040503050406030204" pitchFamily="18" charset="0"/>
                <a:ea typeface="Cambria" panose="02040503050406030204" pitchFamily="18" charset="0"/>
                <a:cs typeface="Times New Roman" panose="02020603050405020304" pitchFamily="18" charset="0"/>
              </a:defRPr>
            </a:lvl1pPr>
            <a:lvl2pPr indent="0" algn="ctr">
              <a:spcBef>
                <a:spcPts val="0"/>
              </a:spcBef>
              <a:spcAft>
                <a:spcPts val="1000"/>
              </a:spcAft>
              <a:buClr>
                <a:schemeClr val="tx1"/>
              </a:buClr>
              <a:buSzPct val="100000"/>
              <a:buFont typeface="Arial"/>
              <a:buNone/>
              <a:defRPr sz="1600" cap="none">
                <a:solidFill>
                  <a:schemeClr val="tx1">
                    <a:tint val="75000"/>
                  </a:schemeClr>
                </a:solidFill>
                <a:effectLst/>
              </a:defRPr>
            </a:lvl2pPr>
            <a:lvl3pPr indent="0" algn="ctr">
              <a:spcBef>
                <a:spcPts val="0"/>
              </a:spcBef>
              <a:spcAft>
                <a:spcPts val="1000"/>
              </a:spcAft>
              <a:buClr>
                <a:schemeClr val="tx1"/>
              </a:buClr>
              <a:buSzPct val="100000"/>
              <a:buFont typeface="Arial"/>
              <a:buNone/>
              <a:defRPr sz="1400" cap="none">
                <a:solidFill>
                  <a:schemeClr val="tx1">
                    <a:tint val="75000"/>
                  </a:schemeClr>
                </a:solidFill>
                <a:effectLst/>
              </a:defRPr>
            </a:lvl3pPr>
            <a:lvl4pPr indent="0" algn="ctr">
              <a:spcBef>
                <a:spcPts val="0"/>
              </a:spcBef>
              <a:spcAft>
                <a:spcPts val="1000"/>
              </a:spcAft>
              <a:buClr>
                <a:schemeClr val="tx1"/>
              </a:buClr>
              <a:buSzPct val="100000"/>
              <a:buFont typeface="Arial"/>
              <a:buNone/>
              <a:defRPr sz="1200" cap="none">
                <a:solidFill>
                  <a:schemeClr val="tx1">
                    <a:tint val="75000"/>
                  </a:schemeClr>
                </a:solidFill>
                <a:effectLst/>
              </a:defRPr>
            </a:lvl4pPr>
            <a:lvl5pPr indent="0" algn="ctr">
              <a:spcBef>
                <a:spcPts val="0"/>
              </a:spcBef>
              <a:spcAft>
                <a:spcPts val="1000"/>
              </a:spcAft>
              <a:buClr>
                <a:schemeClr val="tx1"/>
              </a:buClr>
              <a:buSzPct val="100000"/>
              <a:buFont typeface="Arial"/>
              <a:buNone/>
              <a:defRPr sz="1200" cap="none">
                <a:solidFill>
                  <a:schemeClr val="tx1">
                    <a:tint val="75000"/>
                  </a:schemeClr>
                </a:solidFill>
                <a:effectLst/>
              </a:defRPr>
            </a:lvl5pPr>
            <a:lvl6pPr indent="0" algn="ctr">
              <a:spcBef>
                <a:spcPts val="0"/>
              </a:spcBef>
              <a:spcAft>
                <a:spcPts val="1000"/>
              </a:spcAft>
              <a:buClr>
                <a:schemeClr val="tx1"/>
              </a:buClr>
              <a:buSzPct val="100000"/>
              <a:buFont typeface="Arial"/>
              <a:buNone/>
              <a:defRPr sz="1200" cap="none">
                <a:solidFill>
                  <a:schemeClr val="tx1">
                    <a:tint val="75000"/>
                  </a:schemeClr>
                </a:solidFill>
                <a:effectLst/>
              </a:defRPr>
            </a:lvl6pPr>
            <a:lvl7pPr indent="0" algn="ctr">
              <a:spcBef>
                <a:spcPts val="0"/>
              </a:spcBef>
              <a:spcAft>
                <a:spcPts val="1000"/>
              </a:spcAft>
              <a:buClr>
                <a:schemeClr val="tx1"/>
              </a:buClr>
              <a:buSzPct val="100000"/>
              <a:buFont typeface="Arial"/>
              <a:buNone/>
              <a:defRPr sz="1200" cap="none">
                <a:solidFill>
                  <a:schemeClr val="tx1">
                    <a:tint val="75000"/>
                  </a:schemeClr>
                </a:solidFill>
                <a:effectLst/>
              </a:defRPr>
            </a:lvl7pPr>
            <a:lvl8pPr indent="0" algn="ctr">
              <a:spcBef>
                <a:spcPts val="0"/>
              </a:spcBef>
              <a:spcAft>
                <a:spcPts val="1000"/>
              </a:spcAft>
              <a:buClr>
                <a:schemeClr val="tx1"/>
              </a:buClr>
              <a:buSzPct val="100000"/>
              <a:buFont typeface="Arial"/>
              <a:buNone/>
              <a:defRPr sz="1200" cap="none">
                <a:solidFill>
                  <a:schemeClr val="tx1">
                    <a:tint val="75000"/>
                  </a:schemeClr>
                </a:solidFill>
                <a:effectLst/>
              </a:defRPr>
            </a:lvl8pPr>
            <a:lvl9pPr indent="0" algn="ctr">
              <a:spcBef>
                <a:spcPts val="0"/>
              </a:spcBef>
              <a:spcAft>
                <a:spcPts val="1000"/>
              </a:spcAft>
              <a:buClr>
                <a:schemeClr val="tx1"/>
              </a:buClr>
              <a:buSzPct val="100000"/>
              <a:buFont typeface="Arial"/>
              <a:buNone/>
              <a:defRPr sz="1200" cap="none">
                <a:solidFill>
                  <a:schemeClr val="tx1">
                    <a:tint val="75000"/>
                  </a:schemeClr>
                </a:solidFill>
                <a:effectLst/>
              </a:defRPr>
            </a:lvl9pPr>
          </a:lstStyle>
          <a:p>
            <a:r>
              <a:rPr lang="en-IN" dirty="0">
                <a:solidFill>
                  <a:schemeClr val="bg1"/>
                </a:solidFill>
              </a:rPr>
              <a:t>51</a:t>
            </a:r>
          </a:p>
          <a:p>
            <a:r>
              <a:rPr lang="en-IN" dirty="0">
                <a:solidFill>
                  <a:schemeClr val="bg1"/>
                </a:solidFill>
              </a:rPr>
              <a:t>52</a:t>
            </a:r>
          </a:p>
          <a:p>
            <a:r>
              <a:rPr lang="en-IN" dirty="0">
                <a:solidFill>
                  <a:schemeClr val="bg1"/>
                </a:solidFill>
              </a:rPr>
              <a:t>53</a:t>
            </a:r>
          </a:p>
        </p:txBody>
      </p:sp>
    </p:spTree>
    <p:extLst>
      <p:ext uri="{BB962C8B-B14F-4D97-AF65-F5344CB8AC3E}">
        <p14:creationId xmlns:p14="http://schemas.microsoft.com/office/powerpoint/2010/main" val="1573989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DB2AFA-CA69-448D-B7D0-725B773CC924}"/>
              </a:ext>
            </a:extLst>
          </p:cNvPr>
          <p:cNvSpPr>
            <a:spLocks noGrp="1"/>
          </p:cNvSpPr>
          <p:nvPr>
            <p:ph type="title"/>
          </p:nvPr>
        </p:nvSpPr>
        <p:spPr>
          <a:xfrm>
            <a:off x="3086911" y="267878"/>
            <a:ext cx="6018178" cy="597887"/>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Literature survey</a:t>
            </a:r>
            <a:endParaRPr lang="en-IN"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graphicFrame>
        <p:nvGraphicFramePr>
          <p:cNvPr id="6" name="Content Placeholder 7">
            <a:extLst>
              <a:ext uri="{FF2B5EF4-FFF2-40B4-BE49-F238E27FC236}">
                <a16:creationId xmlns:a16="http://schemas.microsoft.com/office/drawing/2014/main" id="{A0D9B17D-2F25-F407-06AA-D6C2FDF02993}"/>
              </a:ext>
            </a:extLst>
          </p:cNvPr>
          <p:cNvGraphicFramePr>
            <a:graphicFrameLocks noGrp="1"/>
          </p:cNvGraphicFramePr>
          <p:nvPr>
            <p:ph idx="1"/>
            <p:extLst>
              <p:ext uri="{D42A27DB-BD31-4B8C-83A1-F6EECF244321}">
                <p14:modId xmlns:p14="http://schemas.microsoft.com/office/powerpoint/2010/main" val="2674642278"/>
              </p:ext>
            </p:extLst>
          </p:nvPr>
        </p:nvGraphicFramePr>
        <p:xfrm>
          <a:off x="541020" y="1264128"/>
          <a:ext cx="11109960" cy="5138519"/>
        </p:xfrm>
        <a:graphic>
          <a:graphicData uri="http://schemas.openxmlformats.org/drawingml/2006/table">
            <a:tbl>
              <a:tblPr firstRow="1" bandRow="1">
                <a:tableStyleId>{5940675A-B579-460E-94D1-54222C63F5DA}</a:tableStyleId>
              </a:tblPr>
              <a:tblGrid>
                <a:gridCol w="1811462">
                  <a:extLst>
                    <a:ext uri="{9D8B030D-6E8A-4147-A177-3AD203B41FA5}">
                      <a16:colId xmlns:a16="http://schemas.microsoft.com/office/drawing/2014/main" val="663427386"/>
                    </a:ext>
                  </a:extLst>
                </a:gridCol>
                <a:gridCol w="9298498">
                  <a:extLst>
                    <a:ext uri="{9D8B030D-6E8A-4147-A177-3AD203B41FA5}">
                      <a16:colId xmlns:a16="http://schemas.microsoft.com/office/drawing/2014/main" val="3870441455"/>
                    </a:ext>
                  </a:extLst>
                </a:gridCol>
              </a:tblGrid>
              <a:tr h="64961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latin typeface="Times New Roman" panose="02020603050405020304" pitchFamily="18" charset="0"/>
                          <a:cs typeface="Times New Roman" panose="02020603050405020304" pitchFamily="18" charset="0"/>
                        </a:rPr>
                        <a:t>Name of the Research Paper</a:t>
                      </a:r>
                      <a:endParaRPr lang="en-IN" sz="1600"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600" dirty="0">
                          <a:latin typeface="Times New Roman" panose="02020603050405020304" pitchFamily="18" charset="0"/>
                          <a:cs typeface="Times New Roman" panose="02020603050405020304" pitchFamily="18" charset="0"/>
                        </a:rPr>
                        <a:t>Web Application of Olympic Data Analysis.</a:t>
                      </a:r>
                      <a:endParaRPr lang="en-IN" sz="1600" dirty="0"/>
                    </a:p>
                  </a:txBody>
                  <a:tcPr/>
                </a:tc>
                <a:extLst>
                  <a:ext uri="{0D108BD9-81ED-4DB2-BD59-A6C34878D82A}">
                    <a16:rowId xmlns:a16="http://schemas.microsoft.com/office/drawing/2014/main" val="1102407150"/>
                  </a:ext>
                </a:extLst>
              </a:tr>
              <a:tr h="489349">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Author Name</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600" dirty="0">
                          <a:latin typeface="Times New Roman" panose="02020603050405020304" pitchFamily="18" charset="0"/>
                          <a:cs typeface="Times New Roman" panose="02020603050405020304" pitchFamily="18" charset="0"/>
                        </a:rPr>
                        <a:t>Shivam Bansal, Vaibhav Yadav, Sahil, Yashshavi Prajapti, Rashmi Tiwari.</a:t>
                      </a:r>
                      <a:endParaRPr lang="en-IN" sz="1600" dirty="0"/>
                    </a:p>
                  </a:txBody>
                  <a:tcPr/>
                </a:tc>
                <a:extLst>
                  <a:ext uri="{0D108BD9-81ED-4DB2-BD59-A6C34878D82A}">
                    <a16:rowId xmlns:a16="http://schemas.microsoft.com/office/drawing/2014/main" val="1557598771"/>
                  </a:ext>
                </a:extLst>
              </a:tr>
              <a:tr h="409571">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2023</a:t>
                      </a:r>
                      <a:endParaRPr lang="en-IN" sz="1600" kern="1200" dirty="0">
                        <a:solidFill>
                          <a:schemeClr val="tx1"/>
                        </a:solidFill>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208144043"/>
                  </a:ext>
                </a:extLst>
              </a:tr>
              <a:tr h="1196661">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Techniques Used</a:t>
                      </a:r>
                    </a:p>
                  </a:txBody>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Data Collection and Preprocessing: Collected Olympic data from public sources and prepared it for analysis by cleaning and focusing on Summer Olympics data.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Exploratory Data Analysis (EDA): Analyzed the data using Python libraries to gain insights into Olympic history, country performance, and athlete factors.</a:t>
                      </a:r>
                      <a:endParaRPr lang="en-IN" sz="1600" dirty="0"/>
                    </a:p>
                  </a:txBody>
                  <a:tcPr/>
                </a:tc>
                <a:extLst>
                  <a:ext uri="{0D108BD9-81ED-4DB2-BD59-A6C34878D82A}">
                    <a16:rowId xmlns:a16="http://schemas.microsoft.com/office/drawing/2014/main" val="3210035413"/>
                  </a:ext>
                </a:extLst>
              </a:tr>
              <a:tr h="1196661">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Drawbacks</a:t>
                      </a:r>
                    </a:p>
                  </a:txBody>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Data Collection and Preprocessing: Collected Olympic data from public sources and prepared it for analysis by cleaning and focusing on Summer Olympics data.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Exploratory Data Analysis (EDA): Analyzed the data using Python libraries to gain insights into Olympic history, country performance, and athlete factors.</a:t>
                      </a:r>
                      <a:endParaRPr lang="en-IN" sz="1600" dirty="0"/>
                    </a:p>
                  </a:txBody>
                  <a:tcPr/>
                </a:tc>
                <a:extLst>
                  <a:ext uri="{0D108BD9-81ED-4DB2-BD59-A6C34878D82A}">
                    <a16:rowId xmlns:a16="http://schemas.microsoft.com/office/drawing/2014/main" val="777815949"/>
                  </a:ext>
                </a:extLst>
              </a:tr>
              <a:tr h="1196661">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Future Scope</a:t>
                      </a:r>
                    </a:p>
                  </a:txBody>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Implement predictive modeling using machine learning for Olympic predictions. Extend the application to cover major sporting events like the Commonwealth Games and Asian Games.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Include real-time updates and live scores for ongoing Olympic events. Ongoing research for deeper insights into sports and countries' performance.</a:t>
                      </a:r>
                      <a:endParaRPr lang="en-IN" sz="1600" dirty="0"/>
                    </a:p>
                  </a:txBody>
                  <a:tcPr/>
                </a:tc>
                <a:extLst>
                  <a:ext uri="{0D108BD9-81ED-4DB2-BD59-A6C34878D82A}">
                    <a16:rowId xmlns:a16="http://schemas.microsoft.com/office/drawing/2014/main" val="1390084680"/>
                  </a:ext>
                </a:extLst>
              </a:tr>
            </a:tbl>
          </a:graphicData>
        </a:graphic>
      </p:graphicFrame>
    </p:spTree>
    <p:extLst>
      <p:ext uri="{BB962C8B-B14F-4D97-AF65-F5344CB8AC3E}">
        <p14:creationId xmlns:p14="http://schemas.microsoft.com/office/powerpoint/2010/main" val="35315124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D5FE8C-7C67-4E5A-9DC1-3D4018363A8E}"/>
              </a:ext>
            </a:extLst>
          </p:cNvPr>
          <p:cNvSpPr txBox="1"/>
          <p:nvPr/>
        </p:nvSpPr>
        <p:spPr>
          <a:xfrm>
            <a:off x="1404137" y="428793"/>
            <a:ext cx="9846455" cy="960170"/>
          </a:xfrm>
          <a:prstGeom prst="rect">
            <a:avLst/>
          </a:prstGeo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defPPr>
              <a:defRPr lang="en-US"/>
            </a:defPPr>
            <a:lvl1pPr algn="ctr" defTabSz="914400">
              <a:lnSpc>
                <a:spcPct val="90000"/>
              </a:lnSpc>
              <a:spcBef>
                <a:spcPct val="0"/>
              </a:spcBef>
              <a:buNone/>
              <a:defRPr sz="2400" cap="all" spc="200" baseline="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2800" dirty="0">
                <a:sym typeface="Cambria"/>
              </a:rPr>
              <a:t>Details of Hardware &amp; Software required</a:t>
            </a:r>
            <a:endParaRPr lang="en-IN" sz="2800" dirty="0"/>
          </a:p>
        </p:txBody>
      </p:sp>
      <p:sp>
        <p:nvSpPr>
          <p:cNvPr id="3" name="TextBox 2">
            <a:extLst>
              <a:ext uri="{FF2B5EF4-FFF2-40B4-BE49-F238E27FC236}">
                <a16:creationId xmlns:a16="http://schemas.microsoft.com/office/drawing/2014/main" id="{32BBD6B8-2D0F-387B-25A8-67AA23BCD163}"/>
              </a:ext>
            </a:extLst>
          </p:cNvPr>
          <p:cNvSpPr txBox="1"/>
          <p:nvPr/>
        </p:nvSpPr>
        <p:spPr>
          <a:xfrm>
            <a:off x="964685" y="1805940"/>
            <a:ext cx="9163163" cy="4551887"/>
          </a:xfrm>
          <a:prstGeom prst="rect">
            <a:avLst/>
          </a:prstGeom>
          <a:noFill/>
        </p:spPr>
        <p:txBody>
          <a:bodyPr wrap="square" rtlCol="0">
            <a:spAutoFit/>
          </a:bodyPr>
          <a:lstStyle/>
          <a:p>
            <a:pPr>
              <a:spcBef>
                <a:spcPts val="125"/>
              </a:spcBef>
              <a:spcAft>
                <a:spcPts val="800"/>
              </a:spcAft>
              <a:tabLst>
                <a:tab pos="1219835" algn="l"/>
                <a:tab pos="1220470" algn="l"/>
              </a:tabLst>
            </a:pPr>
            <a:r>
              <a:rPr lang="en-US" sz="2800" b="1" i="1" dirty="0">
                <a:latin typeface="Times New Roman" panose="02020603050405020304" pitchFamily="18" charset="0"/>
                <a:ea typeface="Cambria" panose="02040503050406030204" pitchFamily="18" charset="0"/>
                <a:cs typeface="Times New Roman" panose="02020603050405020304" pitchFamily="18" charset="0"/>
              </a:rPr>
              <a:t>Hardware:</a:t>
            </a:r>
            <a:endParaRPr lang="en-IN" sz="2800" b="1" i="1" dirty="0">
              <a:latin typeface="Times New Roman" panose="02020603050405020304" pitchFamily="18" charset="0"/>
              <a:ea typeface="Cambria" panose="02040503050406030204" pitchFamily="18" charset="0"/>
              <a:cs typeface="Times New Roman" panose="02020603050405020304" pitchFamily="18" charset="0"/>
            </a:endParaRPr>
          </a:p>
          <a:p>
            <a:pPr marL="342900" lvl="0" indent="-342900">
              <a:lnSpc>
                <a:spcPts val="2500"/>
              </a:lnSpc>
              <a:spcBef>
                <a:spcPts val="125"/>
              </a:spcBef>
              <a:spcAft>
                <a:spcPts val="100"/>
              </a:spcAft>
              <a:buFont typeface="Arial" panose="020B0604020202020204" pitchFamily="34" charset="0"/>
              <a:buChar char="•"/>
              <a:tabLst>
                <a:tab pos="457200" algn="l"/>
              </a:tabLst>
            </a:pPr>
            <a:r>
              <a:rPr lang="en-US" sz="2000" dirty="0">
                <a:effectLst/>
                <a:latin typeface="Times New Roman" panose="02020603050405020304" pitchFamily="18" charset="0"/>
                <a:ea typeface="Cambria" panose="02040503050406030204" pitchFamily="18" charset="0"/>
                <a:cs typeface="Times New Roman" panose="02020603050405020304" pitchFamily="18" charset="0"/>
              </a:rPr>
              <a:t>Processor: Intel i3</a:t>
            </a:r>
            <a:endParaRPr lang="en-IN" sz="2000" dirty="0">
              <a:effectLst/>
              <a:latin typeface="Times New Roman" panose="02020603050405020304" pitchFamily="18" charset="0"/>
              <a:ea typeface="Cambria" panose="02040503050406030204" pitchFamily="18" charset="0"/>
              <a:cs typeface="Times New Roman" panose="02020603050405020304" pitchFamily="18" charset="0"/>
            </a:endParaRPr>
          </a:p>
          <a:p>
            <a:pPr marL="342900" lvl="0" indent="-342900">
              <a:lnSpc>
                <a:spcPts val="2500"/>
              </a:lnSpc>
              <a:spcBef>
                <a:spcPts val="125"/>
              </a:spcBef>
              <a:spcAft>
                <a:spcPts val="100"/>
              </a:spcAft>
              <a:buFont typeface="Arial" panose="020B0604020202020204" pitchFamily="34" charset="0"/>
              <a:buChar char="•"/>
              <a:tabLst>
                <a:tab pos="457200" algn="l"/>
              </a:tabLst>
            </a:pPr>
            <a:r>
              <a:rPr lang="en-US" sz="2000" dirty="0">
                <a:effectLst/>
                <a:latin typeface="Times New Roman" panose="02020603050405020304" pitchFamily="18" charset="0"/>
                <a:ea typeface="Cambria" panose="02040503050406030204" pitchFamily="18" charset="0"/>
                <a:cs typeface="Times New Roman" panose="02020603050405020304" pitchFamily="18" charset="0"/>
              </a:rPr>
              <a:t>RAM: 2 GB</a:t>
            </a:r>
            <a:endParaRPr lang="en-IN" sz="2000" dirty="0">
              <a:effectLst/>
              <a:latin typeface="Times New Roman" panose="02020603050405020304" pitchFamily="18" charset="0"/>
              <a:ea typeface="Cambria" panose="02040503050406030204" pitchFamily="18" charset="0"/>
              <a:cs typeface="Times New Roman" panose="02020603050405020304" pitchFamily="18" charset="0"/>
            </a:endParaRPr>
          </a:p>
          <a:p>
            <a:pPr marL="342900" lvl="0" indent="-342900">
              <a:lnSpc>
                <a:spcPts val="2500"/>
              </a:lnSpc>
              <a:spcBef>
                <a:spcPts val="125"/>
              </a:spcBef>
              <a:spcAft>
                <a:spcPts val="100"/>
              </a:spcAft>
              <a:buFont typeface="Arial" panose="020B0604020202020204" pitchFamily="34" charset="0"/>
              <a:buChar char="•"/>
              <a:tabLst>
                <a:tab pos="457200" algn="l"/>
              </a:tabLst>
            </a:pPr>
            <a:r>
              <a:rPr lang="en-US" sz="2000" dirty="0">
                <a:effectLst/>
                <a:latin typeface="Times New Roman" panose="02020603050405020304" pitchFamily="18" charset="0"/>
                <a:ea typeface="Cambria" panose="02040503050406030204" pitchFamily="18" charset="0"/>
                <a:cs typeface="Times New Roman" panose="02020603050405020304" pitchFamily="18" charset="0"/>
              </a:rPr>
              <a:t>Hard disk: </a:t>
            </a:r>
            <a:r>
              <a:rPr lang="en-US" sz="2000" dirty="0">
                <a:latin typeface="Times New Roman" panose="02020603050405020304" pitchFamily="18" charset="0"/>
                <a:ea typeface="Cambria" panose="02040503050406030204" pitchFamily="18" charset="0"/>
                <a:cs typeface="Times New Roman" panose="02020603050405020304" pitchFamily="18" charset="0"/>
              </a:rPr>
              <a:t>256</a:t>
            </a:r>
            <a:r>
              <a:rPr lang="en-US" sz="2000" dirty="0">
                <a:effectLst/>
                <a:latin typeface="Times New Roman" panose="02020603050405020304" pitchFamily="18" charset="0"/>
                <a:ea typeface="Cambria" panose="02040503050406030204" pitchFamily="18" charset="0"/>
                <a:cs typeface="Times New Roman" panose="02020603050405020304" pitchFamily="18" charset="0"/>
              </a:rPr>
              <a:t> GB Storage Drive.</a:t>
            </a:r>
          </a:p>
          <a:p>
            <a:pPr lvl="0">
              <a:spcBef>
                <a:spcPts val="125"/>
              </a:spcBef>
              <a:spcAft>
                <a:spcPts val="100"/>
              </a:spcAft>
              <a:tabLst>
                <a:tab pos="457200" algn="l"/>
              </a:tabLst>
            </a:pPr>
            <a:r>
              <a:rPr lang="en-US" sz="2000" b="1" dirty="0">
                <a:effectLst/>
                <a:latin typeface="Times New Roman" panose="02020603050405020304" pitchFamily="18" charset="0"/>
                <a:ea typeface="Cambria" panose="02040503050406030204" pitchFamily="18" charset="0"/>
                <a:cs typeface="Times New Roman" panose="02020603050405020304" pitchFamily="18" charset="0"/>
              </a:rPr>
              <a:t> </a:t>
            </a:r>
            <a:endParaRPr lang="en-IN" sz="2000" dirty="0">
              <a:effectLst/>
              <a:latin typeface="Times New Roman" panose="02020603050405020304" pitchFamily="18" charset="0"/>
              <a:ea typeface="Cambria" panose="02040503050406030204" pitchFamily="18" charset="0"/>
              <a:cs typeface="Times New Roman" panose="02020603050405020304" pitchFamily="18" charset="0"/>
            </a:endParaRPr>
          </a:p>
          <a:p>
            <a:pPr>
              <a:spcBef>
                <a:spcPts val="125"/>
              </a:spcBef>
              <a:spcAft>
                <a:spcPts val="800"/>
              </a:spcAft>
              <a:tabLst>
                <a:tab pos="1219835" algn="l"/>
                <a:tab pos="1220470" algn="l"/>
              </a:tabLst>
            </a:pPr>
            <a:r>
              <a:rPr lang="en-US" sz="2800" b="1" i="1" dirty="0">
                <a:latin typeface="Times New Roman" panose="02020603050405020304" pitchFamily="18" charset="0"/>
                <a:ea typeface="Cambria" panose="02040503050406030204" pitchFamily="18" charset="0"/>
                <a:cs typeface="Times New Roman" panose="02020603050405020304" pitchFamily="18" charset="0"/>
              </a:rPr>
              <a:t>Software:</a:t>
            </a:r>
            <a:endParaRPr lang="en-IN" sz="2800" b="1" i="1" dirty="0">
              <a:latin typeface="Times New Roman" panose="02020603050405020304" pitchFamily="18" charset="0"/>
              <a:ea typeface="Cambria" panose="02040503050406030204" pitchFamily="18" charset="0"/>
              <a:cs typeface="Times New Roman" panose="02020603050405020304" pitchFamily="18" charset="0"/>
            </a:endParaRPr>
          </a:p>
          <a:p>
            <a:pPr marL="342900" lvl="0" indent="-342900">
              <a:lnSpc>
                <a:spcPts val="3000"/>
              </a:lnSpc>
              <a:spcBef>
                <a:spcPts val="125"/>
              </a:spcBef>
              <a:spcAft>
                <a:spcPts val="100"/>
              </a:spcAft>
              <a:buFont typeface="Arial" panose="020B0604020202020204" pitchFamily="34" charset="0"/>
              <a:buChar char="•"/>
              <a:tabLst>
                <a:tab pos="457200" algn="l"/>
              </a:tabLst>
            </a:pPr>
            <a:r>
              <a:rPr lang="en-US" sz="2000" dirty="0">
                <a:effectLst/>
                <a:latin typeface="Times New Roman" panose="02020603050405020304" pitchFamily="18" charset="0"/>
                <a:ea typeface="Cambria" panose="02040503050406030204" pitchFamily="18" charset="0"/>
                <a:cs typeface="Times New Roman" panose="02020603050405020304" pitchFamily="18" charset="0"/>
              </a:rPr>
              <a:t>Operating System: Windows 10.</a:t>
            </a:r>
            <a:endParaRPr lang="en-IN" sz="2000" dirty="0">
              <a:effectLst/>
              <a:latin typeface="Times New Roman" panose="02020603050405020304" pitchFamily="18" charset="0"/>
              <a:ea typeface="Cambria" panose="02040503050406030204" pitchFamily="18" charset="0"/>
              <a:cs typeface="Times New Roman" panose="02020603050405020304" pitchFamily="18" charset="0"/>
            </a:endParaRPr>
          </a:p>
          <a:p>
            <a:pPr marL="342900" lvl="0" indent="-342900">
              <a:lnSpc>
                <a:spcPts val="3000"/>
              </a:lnSpc>
              <a:spcBef>
                <a:spcPts val="125"/>
              </a:spcBef>
              <a:spcAft>
                <a:spcPts val="100"/>
              </a:spcAft>
              <a:buFont typeface="Arial" panose="020B0604020202020204" pitchFamily="34" charset="0"/>
              <a:buChar char="•"/>
              <a:tabLst>
                <a:tab pos="457200" algn="l"/>
              </a:tabLst>
            </a:pPr>
            <a:r>
              <a:rPr lang="en-US" sz="2000" dirty="0">
                <a:effectLst/>
                <a:latin typeface="Times New Roman" panose="02020603050405020304" pitchFamily="18" charset="0"/>
                <a:ea typeface="Cambria" panose="02040503050406030204" pitchFamily="18" charset="0"/>
                <a:cs typeface="Times New Roman" panose="02020603050405020304" pitchFamily="18" charset="0"/>
              </a:rPr>
              <a:t>Programming Language: Python 3.6.</a:t>
            </a:r>
            <a:endParaRPr lang="en-IN" sz="2000" dirty="0">
              <a:effectLst/>
              <a:latin typeface="Times New Roman" panose="02020603050405020304" pitchFamily="18" charset="0"/>
              <a:ea typeface="Cambria" panose="02040503050406030204" pitchFamily="18" charset="0"/>
              <a:cs typeface="Times New Roman" panose="02020603050405020304" pitchFamily="18" charset="0"/>
            </a:endParaRPr>
          </a:p>
          <a:p>
            <a:pPr marL="342900" lvl="0" indent="-342900">
              <a:lnSpc>
                <a:spcPts val="3000"/>
              </a:lnSpc>
              <a:spcBef>
                <a:spcPts val="125"/>
              </a:spcBef>
              <a:spcAft>
                <a:spcPts val="100"/>
              </a:spcAft>
              <a:buFont typeface="Arial" panose="020B0604020202020204" pitchFamily="34" charset="0"/>
              <a:buChar char="•"/>
              <a:tabLst>
                <a:tab pos="457200" algn="l"/>
              </a:tabLst>
            </a:pPr>
            <a:r>
              <a:rPr lang="en-US" sz="2000" dirty="0">
                <a:effectLst/>
                <a:latin typeface="Times New Roman" panose="02020603050405020304" pitchFamily="18" charset="0"/>
                <a:ea typeface="Cambria" panose="02040503050406030204" pitchFamily="18" charset="0"/>
                <a:cs typeface="Times New Roman" panose="02020603050405020304" pitchFamily="18" charset="0"/>
              </a:rPr>
              <a:t>Machine Learning A: Logistic Regression.</a:t>
            </a:r>
            <a:endParaRPr lang="en-IN" sz="2000" dirty="0">
              <a:effectLst/>
              <a:latin typeface="Times New Roman" panose="02020603050405020304" pitchFamily="18" charset="0"/>
              <a:ea typeface="Cambria" panose="02040503050406030204" pitchFamily="18" charset="0"/>
              <a:cs typeface="Times New Roman" panose="02020603050405020304" pitchFamily="18" charset="0"/>
            </a:endParaRPr>
          </a:p>
          <a:p>
            <a:pPr marL="342900" lvl="0" indent="-342900">
              <a:lnSpc>
                <a:spcPts val="3000"/>
              </a:lnSpc>
              <a:spcBef>
                <a:spcPts val="125"/>
              </a:spcBef>
              <a:spcAft>
                <a:spcPts val="100"/>
              </a:spcAft>
              <a:buFont typeface="Arial" panose="020B0604020202020204" pitchFamily="34" charset="0"/>
              <a:buChar char="•"/>
              <a:tabLst>
                <a:tab pos="457200" algn="l"/>
              </a:tabLst>
            </a:pPr>
            <a:r>
              <a:rPr lang="en-US" sz="2000" dirty="0">
                <a:effectLst/>
                <a:latin typeface="Times New Roman" panose="02020603050405020304" pitchFamily="18" charset="0"/>
                <a:ea typeface="Cambria" panose="02040503050406030204" pitchFamily="18" charset="0"/>
                <a:cs typeface="Times New Roman" panose="02020603050405020304" pitchFamily="18" charset="0"/>
              </a:rPr>
              <a:t>IDE: Jupyter Notebook, PyCharm, Visual Studio Code.</a:t>
            </a:r>
          </a:p>
          <a:p>
            <a:pPr marL="342900" indent="-342900">
              <a:lnSpc>
                <a:spcPts val="3000"/>
              </a:lnSpc>
              <a:spcBef>
                <a:spcPts val="125"/>
              </a:spcBef>
              <a:spcAft>
                <a:spcPts val="100"/>
              </a:spcAft>
              <a:buFont typeface="Arial" panose="020B0604020202020204" pitchFamily="34" charset="0"/>
              <a:buChar char="•"/>
              <a:tabLst>
                <a:tab pos="457200" algn="l"/>
              </a:tabLst>
            </a:pPr>
            <a:r>
              <a:rPr lang="en-US" sz="2000" dirty="0">
                <a:latin typeface="Times New Roman" panose="02020603050405020304" pitchFamily="18" charset="0"/>
                <a:ea typeface="Cambria" panose="02040503050406030204" pitchFamily="18" charset="0"/>
                <a:cs typeface="Times New Roman" panose="02020603050405020304" pitchFamily="18" charset="0"/>
              </a:rPr>
              <a:t>Library: Streamlit, Geopandas, Matplotlib, Plotly</a:t>
            </a:r>
            <a:endParaRPr lang="en-IN" sz="2000" b="0" dirty="0">
              <a:solidFill>
                <a:srgbClr val="FFFFFF"/>
              </a:solidFill>
              <a:effectLst/>
              <a:latin typeface="Consolas" panose="020B0609020204030204" pitchFamily="49" charset="0"/>
            </a:endParaRPr>
          </a:p>
        </p:txBody>
      </p:sp>
    </p:spTree>
    <p:extLst>
      <p:ext uri="{BB962C8B-B14F-4D97-AF65-F5344CB8AC3E}">
        <p14:creationId xmlns:p14="http://schemas.microsoft.com/office/powerpoint/2010/main" val="3117511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0F01F-1AB2-DD11-CB8E-533B72601271}"/>
              </a:ext>
            </a:extLst>
          </p:cNvPr>
          <p:cNvSpPr>
            <a:spLocks noGrp="1"/>
          </p:cNvSpPr>
          <p:nvPr>
            <p:ph type="title"/>
          </p:nvPr>
        </p:nvSpPr>
        <p:spPr>
          <a:xfrm>
            <a:off x="9245030" y="424829"/>
            <a:ext cx="2398338" cy="1382202"/>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Flow of </a:t>
            </a:r>
            <a:br>
              <a:rPr lang="en-US"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br>
            <a:r>
              <a:rPr lang="en-US"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System</a:t>
            </a:r>
            <a:endParaRPr lang="en-IN"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4" name="Oval 3">
            <a:extLst>
              <a:ext uri="{FF2B5EF4-FFF2-40B4-BE49-F238E27FC236}">
                <a16:creationId xmlns:a16="http://schemas.microsoft.com/office/drawing/2014/main" id="{46DE67A1-25F3-D88B-F031-D311ACF989CA}"/>
              </a:ext>
            </a:extLst>
          </p:cNvPr>
          <p:cNvSpPr/>
          <p:nvPr/>
        </p:nvSpPr>
        <p:spPr>
          <a:xfrm>
            <a:off x="1519075" y="618016"/>
            <a:ext cx="1185334" cy="1176867"/>
          </a:xfrm>
          <a:prstGeom prst="ellipse">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Calibri" panose="020F0502020204030204" pitchFamily="34" charset="0"/>
                <a:ea typeface="Calibri" panose="020F0502020204030204" pitchFamily="34" charset="0"/>
                <a:cs typeface="Calibri" panose="020F0502020204030204" pitchFamily="34" charset="0"/>
              </a:rPr>
              <a:t>Raw Data</a:t>
            </a:r>
            <a:endParaRPr lang="en-IN" b="1" dirty="0">
              <a:latin typeface="Calibri" panose="020F0502020204030204" pitchFamily="34" charset="0"/>
              <a:ea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035EC65E-0C10-C2B7-9923-CF14ED7999E5}"/>
              </a:ext>
            </a:extLst>
          </p:cNvPr>
          <p:cNvSpPr/>
          <p:nvPr/>
        </p:nvSpPr>
        <p:spPr>
          <a:xfrm>
            <a:off x="3402908" y="740783"/>
            <a:ext cx="1879600" cy="931334"/>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Calibri" panose="020F0502020204030204" pitchFamily="34" charset="0"/>
                <a:ea typeface="Calibri" panose="020F0502020204030204" pitchFamily="34" charset="0"/>
                <a:cs typeface="Calibri" panose="020F0502020204030204" pitchFamily="34" charset="0"/>
              </a:rPr>
              <a:t>Collection of raw data</a:t>
            </a:r>
            <a:endParaRPr lang="en-IN" b="1" dirty="0">
              <a:latin typeface="Calibri" panose="020F0502020204030204" pitchFamily="34" charset="0"/>
              <a:ea typeface="Calibri" panose="020F05020202040302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AC7ED3C7-230F-6FB1-34E5-403D4C802C37}"/>
              </a:ext>
            </a:extLst>
          </p:cNvPr>
          <p:cNvSpPr/>
          <p:nvPr/>
        </p:nvSpPr>
        <p:spPr>
          <a:xfrm>
            <a:off x="6072024" y="740782"/>
            <a:ext cx="1879600" cy="931334"/>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Calibri" panose="020F0502020204030204" pitchFamily="34" charset="0"/>
                <a:ea typeface="Calibri" panose="020F0502020204030204" pitchFamily="34" charset="0"/>
                <a:cs typeface="Calibri" panose="020F0502020204030204" pitchFamily="34" charset="0"/>
              </a:rPr>
              <a:t>Data processing</a:t>
            </a:r>
            <a:endParaRPr lang="en-IN" b="1" dirty="0">
              <a:latin typeface="Calibri" panose="020F0502020204030204" pitchFamily="34" charset="0"/>
              <a:ea typeface="Calibri" panose="020F0502020204030204" pitchFamily="34" charset="0"/>
              <a:cs typeface="Calibri" panose="020F0502020204030204" pitchFamily="34" charset="0"/>
            </a:endParaRPr>
          </a:p>
        </p:txBody>
      </p:sp>
      <p:sp>
        <p:nvSpPr>
          <p:cNvPr id="11" name="Rectangle 10">
            <a:extLst>
              <a:ext uri="{FF2B5EF4-FFF2-40B4-BE49-F238E27FC236}">
                <a16:creationId xmlns:a16="http://schemas.microsoft.com/office/drawing/2014/main" id="{CCE35EBD-1FA5-34F6-559C-D8BB80E0D89C}"/>
              </a:ext>
            </a:extLst>
          </p:cNvPr>
          <p:cNvSpPr/>
          <p:nvPr/>
        </p:nvSpPr>
        <p:spPr>
          <a:xfrm>
            <a:off x="6072024" y="2088080"/>
            <a:ext cx="1879600" cy="931334"/>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Calibri" panose="020F0502020204030204" pitchFamily="34" charset="0"/>
                <a:ea typeface="Calibri" panose="020F0502020204030204" pitchFamily="34" charset="0"/>
                <a:cs typeface="Calibri" panose="020F0502020204030204" pitchFamily="34" charset="0"/>
              </a:rPr>
              <a:t>Clean dataset</a:t>
            </a:r>
            <a:endParaRPr lang="en-IN" b="1" dirty="0">
              <a:latin typeface="Calibri" panose="020F0502020204030204" pitchFamily="34" charset="0"/>
              <a:ea typeface="Calibri" panose="020F0502020204030204" pitchFamily="34" charset="0"/>
              <a:cs typeface="Calibri" panose="020F0502020204030204" pitchFamily="34" charset="0"/>
            </a:endParaRPr>
          </a:p>
        </p:txBody>
      </p:sp>
      <p:sp>
        <p:nvSpPr>
          <p:cNvPr id="12" name="Rectangle 11">
            <a:extLst>
              <a:ext uri="{FF2B5EF4-FFF2-40B4-BE49-F238E27FC236}">
                <a16:creationId xmlns:a16="http://schemas.microsoft.com/office/drawing/2014/main" id="{F1023439-E2CB-532E-608F-A04E6050F0FA}"/>
              </a:ext>
            </a:extLst>
          </p:cNvPr>
          <p:cNvSpPr/>
          <p:nvPr/>
        </p:nvSpPr>
        <p:spPr>
          <a:xfrm>
            <a:off x="1814566" y="2836356"/>
            <a:ext cx="1729316" cy="927894"/>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Calibri" panose="020F0502020204030204" pitchFamily="34" charset="0"/>
                <a:ea typeface="Calibri" panose="020F0502020204030204" pitchFamily="34" charset="0"/>
                <a:cs typeface="Calibri" panose="020F0502020204030204" pitchFamily="34" charset="0"/>
              </a:rPr>
              <a:t>Exploratory Data Analysis</a:t>
            </a:r>
            <a:endParaRPr lang="en-IN" b="1" dirty="0">
              <a:latin typeface="Calibri" panose="020F0502020204030204" pitchFamily="34" charset="0"/>
              <a:ea typeface="Calibri" panose="020F0502020204030204" pitchFamily="34" charset="0"/>
              <a:cs typeface="Calibri" panose="020F0502020204030204" pitchFamily="34" charset="0"/>
            </a:endParaRPr>
          </a:p>
        </p:txBody>
      </p:sp>
      <p:cxnSp>
        <p:nvCxnSpPr>
          <p:cNvPr id="14" name="Straight Arrow Connector 13">
            <a:extLst>
              <a:ext uri="{FF2B5EF4-FFF2-40B4-BE49-F238E27FC236}">
                <a16:creationId xmlns:a16="http://schemas.microsoft.com/office/drawing/2014/main" id="{371AA55D-65A7-110E-B4CC-1BC553739C9E}"/>
              </a:ext>
            </a:extLst>
          </p:cNvPr>
          <p:cNvCxnSpPr>
            <a:cxnSpLocks/>
            <a:endCxn id="5" idx="1"/>
          </p:cNvCxnSpPr>
          <p:nvPr/>
        </p:nvCxnSpPr>
        <p:spPr>
          <a:xfrm>
            <a:off x="2704409" y="1206450"/>
            <a:ext cx="698499" cy="0"/>
          </a:xfrm>
          <a:prstGeom prst="straightConnector1">
            <a:avLst/>
          </a:prstGeom>
          <a:ln>
            <a:headEnd type="none" w="med" len="med"/>
            <a:tailEnd type="arrow" w="med" len="med"/>
          </a:ln>
        </p:spPr>
        <p:style>
          <a:lnRef idx="2">
            <a:schemeClr val="dk1"/>
          </a:lnRef>
          <a:fillRef idx="1">
            <a:schemeClr val="lt1"/>
          </a:fillRef>
          <a:effectRef idx="0">
            <a:schemeClr val="dk1"/>
          </a:effectRef>
          <a:fontRef idx="minor">
            <a:schemeClr val="dk1"/>
          </a:fontRef>
        </p:style>
      </p:cxnSp>
      <p:cxnSp>
        <p:nvCxnSpPr>
          <p:cNvPr id="22" name="Straight Arrow Connector 21">
            <a:extLst>
              <a:ext uri="{FF2B5EF4-FFF2-40B4-BE49-F238E27FC236}">
                <a16:creationId xmlns:a16="http://schemas.microsoft.com/office/drawing/2014/main" id="{6F862E47-0AA6-08D5-D76F-3E40A484F782}"/>
              </a:ext>
            </a:extLst>
          </p:cNvPr>
          <p:cNvCxnSpPr>
            <a:cxnSpLocks/>
          </p:cNvCxnSpPr>
          <p:nvPr/>
        </p:nvCxnSpPr>
        <p:spPr>
          <a:xfrm>
            <a:off x="5282508" y="1189565"/>
            <a:ext cx="789516" cy="0"/>
          </a:xfrm>
          <a:prstGeom prst="straightConnector1">
            <a:avLst/>
          </a:prstGeom>
          <a:ln>
            <a:headEnd type="none" w="med" len="med"/>
            <a:tailEnd type="arrow" w="med" len="med"/>
          </a:ln>
        </p:spPr>
        <p:style>
          <a:lnRef idx="2">
            <a:schemeClr val="dk1"/>
          </a:lnRef>
          <a:fillRef idx="1">
            <a:schemeClr val="lt1"/>
          </a:fillRef>
          <a:effectRef idx="0">
            <a:schemeClr val="dk1"/>
          </a:effectRef>
          <a:fontRef idx="minor">
            <a:schemeClr val="dk1"/>
          </a:fontRef>
        </p:style>
      </p:cxnSp>
      <p:cxnSp>
        <p:nvCxnSpPr>
          <p:cNvPr id="25" name="Straight Arrow Connector 24">
            <a:extLst>
              <a:ext uri="{FF2B5EF4-FFF2-40B4-BE49-F238E27FC236}">
                <a16:creationId xmlns:a16="http://schemas.microsoft.com/office/drawing/2014/main" id="{E536B85D-3322-765E-32C1-256B2ABFB1F5}"/>
              </a:ext>
            </a:extLst>
          </p:cNvPr>
          <p:cNvCxnSpPr>
            <a:cxnSpLocks/>
            <a:stCxn id="9" idx="2"/>
            <a:endCxn id="11" idx="0"/>
          </p:cNvCxnSpPr>
          <p:nvPr/>
        </p:nvCxnSpPr>
        <p:spPr>
          <a:xfrm>
            <a:off x="7011824" y="1672116"/>
            <a:ext cx="0" cy="415964"/>
          </a:xfrm>
          <a:prstGeom prst="straightConnector1">
            <a:avLst/>
          </a:prstGeom>
          <a:ln>
            <a:headEnd type="none" w="med" len="med"/>
            <a:tailEnd type="arrow" w="med" len="med"/>
          </a:ln>
        </p:spPr>
        <p:style>
          <a:lnRef idx="2">
            <a:schemeClr val="dk1"/>
          </a:lnRef>
          <a:fillRef idx="1">
            <a:schemeClr val="lt1"/>
          </a:fillRef>
          <a:effectRef idx="0">
            <a:schemeClr val="dk1"/>
          </a:effectRef>
          <a:fontRef idx="minor">
            <a:schemeClr val="dk1"/>
          </a:fontRef>
        </p:style>
      </p:cxnSp>
      <p:cxnSp>
        <p:nvCxnSpPr>
          <p:cNvPr id="28" name="Straight Arrow Connector 27">
            <a:extLst>
              <a:ext uri="{FF2B5EF4-FFF2-40B4-BE49-F238E27FC236}">
                <a16:creationId xmlns:a16="http://schemas.microsoft.com/office/drawing/2014/main" id="{D203AC4D-C0EA-3D0A-92FF-ADCA03031F87}"/>
              </a:ext>
            </a:extLst>
          </p:cNvPr>
          <p:cNvCxnSpPr>
            <a:cxnSpLocks/>
            <a:stCxn id="11" idx="3"/>
            <a:endCxn id="57" idx="0"/>
          </p:cNvCxnSpPr>
          <p:nvPr/>
        </p:nvCxnSpPr>
        <p:spPr>
          <a:xfrm>
            <a:off x="7951624" y="2553747"/>
            <a:ext cx="2166302" cy="303219"/>
          </a:xfrm>
          <a:prstGeom prst="bentConnector2">
            <a:avLst/>
          </a:prstGeom>
          <a:ln>
            <a:headEnd type="none" w="med" len="med"/>
            <a:tailEnd type="arrow" w="med" len="med"/>
          </a:ln>
        </p:spPr>
        <p:style>
          <a:lnRef idx="2">
            <a:schemeClr val="dk1"/>
          </a:lnRef>
          <a:fillRef idx="1">
            <a:schemeClr val="lt1"/>
          </a:fillRef>
          <a:effectRef idx="0">
            <a:schemeClr val="dk1"/>
          </a:effectRef>
          <a:fontRef idx="minor">
            <a:schemeClr val="dk1"/>
          </a:fontRef>
        </p:style>
      </p:cxnSp>
      <p:sp>
        <p:nvSpPr>
          <p:cNvPr id="31" name="Flowchart: Terminator 30">
            <a:extLst>
              <a:ext uri="{FF2B5EF4-FFF2-40B4-BE49-F238E27FC236}">
                <a16:creationId xmlns:a16="http://schemas.microsoft.com/office/drawing/2014/main" id="{7BE2AC97-F2FA-A52A-FED9-DC7F2ED2E1A0}"/>
              </a:ext>
            </a:extLst>
          </p:cNvPr>
          <p:cNvSpPr/>
          <p:nvPr/>
        </p:nvSpPr>
        <p:spPr>
          <a:xfrm>
            <a:off x="1739423" y="4172726"/>
            <a:ext cx="1879600" cy="954045"/>
          </a:xfrm>
          <a:prstGeom prst="flowChartTerminator">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Calibri" panose="020F0502020204030204" pitchFamily="34" charset="0"/>
                <a:ea typeface="Calibri" panose="020F0502020204030204" pitchFamily="34" charset="0"/>
                <a:cs typeface="Calibri" panose="020F0502020204030204" pitchFamily="34" charset="0"/>
              </a:rPr>
              <a:t>Data visualization</a:t>
            </a:r>
            <a:endParaRPr lang="en-IN" b="1" dirty="0">
              <a:latin typeface="Calibri" panose="020F0502020204030204" pitchFamily="34" charset="0"/>
              <a:ea typeface="Calibri" panose="020F0502020204030204" pitchFamily="34" charset="0"/>
              <a:cs typeface="Calibri" panose="020F0502020204030204" pitchFamily="34" charset="0"/>
            </a:endParaRPr>
          </a:p>
        </p:txBody>
      </p:sp>
      <p:cxnSp>
        <p:nvCxnSpPr>
          <p:cNvPr id="33" name="Straight Arrow Connector 32">
            <a:extLst>
              <a:ext uri="{FF2B5EF4-FFF2-40B4-BE49-F238E27FC236}">
                <a16:creationId xmlns:a16="http://schemas.microsoft.com/office/drawing/2014/main" id="{C8DEB6D1-2AD5-F0C3-567C-BC4F5A2993B7}"/>
              </a:ext>
            </a:extLst>
          </p:cNvPr>
          <p:cNvCxnSpPr>
            <a:cxnSpLocks/>
            <a:stCxn id="11" idx="1"/>
            <a:endCxn id="12" idx="0"/>
          </p:cNvCxnSpPr>
          <p:nvPr/>
        </p:nvCxnSpPr>
        <p:spPr>
          <a:xfrm rot="10800000" flipV="1">
            <a:off x="2679224" y="2553746"/>
            <a:ext cx="3392800" cy="282609"/>
          </a:xfrm>
          <a:prstGeom prst="bentConnector2">
            <a:avLst/>
          </a:prstGeom>
          <a:ln>
            <a:headEnd type="none" w="med" len="med"/>
            <a:tailEnd type="arrow" w="med" len="med"/>
          </a:ln>
        </p:spPr>
        <p:style>
          <a:lnRef idx="2">
            <a:schemeClr val="dk1"/>
          </a:lnRef>
          <a:fillRef idx="1">
            <a:schemeClr val="lt1"/>
          </a:fillRef>
          <a:effectRef idx="0">
            <a:schemeClr val="dk1"/>
          </a:effectRef>
          <a:fontRef idx="minor">
            <a:schemeClr val="dk1"/>
          </a:fontRef>
        </p:style>
      </p:cxnSp>
      <p:sp>
        <p:nvSpPr>
          <p:cNvPr id="35" name="Oval 34">
            <a:extLst>
              <a:ext uri="{FF2B5EF4-FFF2-40B4-BE49-F238E27FC236}">
                <a16:creationId xmlns:a16="http://schemas.microsoft.com/office/drawing/2014/main" id="{2BE13E0E-1C5F-D583-505C-1FB1CEEB7150}"/>
              </a:ext>
            </a:extLst>
          </p:cNvPr>
          <p:cNvSpPr/>
          <p:nvPr/>
        </p:nvSpPr>
        <p:spPr>
          <a:xfrm>
            <a:off x="368871" y="5317413"/>
            <a:ext cx="1879600" cy="1103609"/>
          </a:xfrm>
          <a:prstGeom prst="ellipse">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Calibri" panose="020F0502020204030204" pitchFamily="34" charset="0"/>
                <a:ea typeface="Calibri" panose="020F0502020204030204" pitchFamily="34" charset="0"/>
                <a:cs typeface="Calibri" panose="020F0502020204030204" pitchFamily="34" charset="0"/>
              </a:rPr>
              <a:t>Bar graph</a:t>
            </a:r>
          </a:p>
          <a:p>
            <a:pPr algn="ctr"/>
            <a:r>
              <a:rPr lang="en-US" b="1" dirty="0">
                <a:latin typeface="Calibri" panose="020F0502020204030204" pitchFamily="34" charset="0"/>
                <a:ea typeface="Calibri" panose="020F0502020204030204" pitchFamily="34" charset="0"/>
                <a:cs typeface="Calibri" panose="020F0502020204030204" pitchFamily="34" charset="0"/>
              </a:rPr>
              <a:t>histogram</a:t>
            </a:r>
            <a:endParaRPr lang="en-IN" b="1" dirty="0">
              <a:latin typeface="Calibri" panose="020F0502020204030204" pitchFamily="34" charset="0"/>
              <a:ea typeface="Calibri" panose="020F0502020204030204" pitchFamily="34" charset="0"/>
              <a:cs typeface="Calibri" panose="020F0502020204030204" pitchFamily="34" charset="0"/>
            </a:endParaRPr>
          </a:p>
        </p:txBody>
      </p:sp>
      <p:sp>
        <p:nvSpPr>
          <p:cNvPr id="37" name="Oval 36">
            <a:extLst>
              <a:ext uri="{FF2B5EF4-FFF2-40B4-BE49-F238E27FC236}">
                <a16:creationId xmlns:a16="http://schemas.microsoft.com/office/drawing/2014/main" id="{797E838D-4B76-C3E1-34CF-FE3275C58196}"/>
              </a:ext>
            </a:extLst>
          </p:cNvPr>
          <p:cNvSpPr/>
          <p:nvPr/>
        </p:nvSpPr>
        <p:spPr>
          <a:xfrm>
            <a:off x="3209722" y="5336965"/>
            <a:ext cx="1879600" cy="1103609"/>
          </a:xfrm>
          <a:prstGeom prst="ellipse">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Calibri" panose="020F0502020204030204" pitchFamily="34" charset="0"/>
                <a:ea typeface="Calibri" panose="020F0502020204030204" pitchFamily="34" charset="0"/>
                <a:cs typeface="Calibri" panose="020F0502020204030204" pitchFamily="34" charset="0"/>
              </a:rPr>
              <a:t>Scatter plots</a:t>
            </a:r>
            <a:endParaRPr lang="en-IN" b="1" dirty="0">
              <a:latin typeface="Calibri" panose="020F0502020204030204" pitchFamily="34" charset="0"/>
              <a:ea typeface="Calibri" panose="020F0502020204030204" pitchFamily="34" charset="0"/>
              <a:cs typeface="Calibri" panose="020F0502020204030204" pitchFamily="34" charset="0"/>
            </a:endParaRPr>
          </a:p>
        </p:txBody>
      </p:sp>
      <p:sp>
        <p:nvSpPr>
          <p:cNvPr id="38" name="Oval 37">
            <a:extLst>
              <a:ext uri="{FF2B5EF4-FFF2-40B4-BE49-F238E27FC236}">
                <a16:creationId xmlns:a16="http://schemas.microsoft.com/office/drawing/2014/main" id="{DEB7E436-E743-BEDD-485E-C503C93F6DE1}"/>
              </a:ext>
            </a:extLst>
          </p:cNvPr>
          <p:cNvSpPr/>
          <p:nvPr/>
        </p:nvSpPr>
        <p:spPr>
          <a:xfrm>
            <a:off x="6029119" y="4763638"/>
            <a:ext cx="1965404" cy="1103609"/>
          </a:xfrm>
          <a:prstGeom prst="ellipse">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Calibri" panose="020F0502020204030204" pitchFamily="34" charset="0"/>
                <a:ea typeface="Calibri" panose="020F0502020204030204" pitchFamily="34" charset="0"/>
                <a:cs typeface="Calibri" panose="020F0502020204030204" pitchFamily="34" charset="0"/>
              </a:rPr>
              <a:t>Map visualization</a:t>
            </a:r>
            <a:endParaRPr lang="en-IN" b="1" dirty="0">
              <a:latin typeface="Calibri" panose="020F0502020204030204" pitchFamily="34" charset="0"/>
              <a:ea typeface="Calibri" panose="020F0502020204030204" pitchFamily="34" charset="0"/>
              <a:cs typeface="Calibri" panose="020F0502020204030204" pitchFamily="34" charset="0"/>
            </a:endParaRPr>
          </a:p>
        </p:txBody>
      </p:sp>
      <p:cxnSp>
        <p:nvCxnSpPr>
          <p:cNvPr id="43" name="Straight Arrow Connector 42">
            <a:extLst>
              <a:ext uri="{FF2B5EF4-FFF2-40B4-BE49-F238E27FC236}">
                <a16:creationId xmlns:a16="http://schemas.microsoft.com/office/drawing/2014/main" id="{EB284BA5-4210-809E-4661-A9B0945D2618}"/>
              </a:ext>
            </a:extLst>
          </p:cNvPr>
          <p:cNvCxnSpPr>
            <a:cxnSpLocks/>
            <a:stCxn id="11" idx="2"/>
            <a:endCxn id="38" idx="0"/>
          </p:cNvCxnSpPr>
          <p:nvPr/>
        </p:nvCxnSpPr>
        <p:spPr>
          <a:xfrm flipH="1">
            <a:off x="7011821" y="3019414"/>
            <a:ext cx="3" cy="1744224"/>
          </a:xfrm>
          <a:prstGeom prst="straightConnector1">
            <a:avLst/>
          </a:prstGeom>
          <a:ln>
            <a:headEnd type="none" w="med" len="med"/>
            <a:tailEnd type="arrow" w="med" len="med"/>
          </a:ln>
        </p:spPr>
        <p:style>
          <a:lnRef idx="2">
            <a:schemeClr val="dk1"/>
          </a:lnRef>
          <a:fillRef idx="1">
            <a:schemeClr val="lt1"/>
          </a:fillRef>
          <a:effectRef idx="0">
            <a:schemeClr val="dk1"/>
          </a:effectRef>
          <a:fontRef idx="minor">
            <a:schemeClr val="dk1"/>
          </a:fontRef>
        </p:style>
      </p:cxnSp>
      <p:cxnSp>
        <p:nvCxnSpPr>
          <p:cNvPr id="44" name="Straight Arrow Connector 43">
            <a:extLst>
              <a:ext uri="{FF2B5EF4-FFF2-40B4-BE49-F238E27FC236}">
                <a16:creationId xmlns:a16="http://schemas.microsoft.com/office/drawing/2014/main" id="{99E33D12-D3A9-DA95-41B7-8DA3B03D4EEF}"/>
              </a:ext>
            </a:extLst>
          </p:cNvPr>
          <p:cNvCxnSpPr>
            <a:cxnSpLocks/>
            <a:stCxn id="12" idx="2"/>
            <a:endCxn id="31" idx="0"/>
          </p:cNvCxnSpPr>
          <p:nvPr/>
        </p:nvCxnSpPr>
        <p:spPr>
          <a:xfrm flipH="1">
            <a:off x="2679223" y="3764250"/>
            <a:ext cx="1" cy="408476"/>
          </a:xfrm>
          <a:prstGeom prst="straightConnector1">
            <a:avLst/>
          </a:prstGeom>
          <a:ln>
            <a:tailEnd type="triangle"/>
          </a:ln>
        </p:spPr>
        <p:style>
          <a:lnRef idx="2">
            <a:schemeClr val="dk1"/>
          </a:lnRef>
          <a:fillRef idx="1">
            <a:schemeClr val="lt1"/>
          </a:fillRef>
          <a:effectRef idx="0">
            <a:schemeClr val="dk1"/>
          </a:effectRef>
          <a:fontRef idx="minor">
            <a:schemeClr val="dk1"/>
          </a:fontRef>
        </p:style>
      </p:cxnSp>
      <p:sp>
        <p:nvSpPr>
          <p:cNvPr id="57" name="Rectangle 56">
            <a:extLst>
              <a:ext uri="{FF2B5EF4-FFF2-40B4-BE49-F238E27FC236}">
                <a16:creationId xmlns:a16="http://schemas.microsoft.com/office/drawing/2014/main" id="{D2A0C880-7994-5C08-0ADF-07FE18A37D37}"/>
              </a:ext>
            </a:extLst>
          </p:cNvPr>
          <p:cNvSpPr/>
          <p:nvPr/>
        </p:nvSpPr>
        <p:spPr>
          <a:xfrm>
            <a:off x="9178127" y="2856966"/>
            <a:ext cx="1879597" cy="1034143"/>
          </a:xfrm>
          <a:prstGeom prst="rect">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IN" b="1" dirty="0">
                <a:latin typeface="Calibri" panose="020F0502020204030204" pitchFamily="34" charset="0"/>
                <a:ea typeface="Calibri" panose="020F0502020204030204" pitchFamily="34" charset="0"/>
                <a:cs typeface="Calibri" panose="020F0502020204030204" pitchFamily="34" charset="0"/>
              </a:rPr>
              <a:t>Machine Learning</a:t>
            </a:r>
          </a:p>
        </p:txBody>
      </p:sp>
      <p:sp>
        <p:nvSpPr>
          <p:cNvPr id="58" name="Oval 57">
            <a:extLst>
              <a:ext uri="{FF2B5EF4-FFF2-40B4-BE49-F238E27FC236}">
                <a16:creationId xmlns:a16="http://schemas.microsoft.com/office/drawing/2014/main" id="{AF20AEE1-DD3B-7D3F-E840-823B1C23D0CB}"/>
              </a:ext>
            </a:extLst>
          </p:cNvPr>
          <p:cNvSpPr/>
          <p:nvPr/>
        </p:nvSpPr>
        <p:spPr>
          <a:xfrm>
            <a:off x="9178124" y="5317414"/>
            <a:ext cx="1879600" cy="1103609"/>
          </a:xfrm>
          <a:prstGeom prst="ellipse">
            <a:avLst/>
          </a:prstGeom>
          <a:solidFill>
            <a:schemeClr val="accent2">
              <a:lumMod val="60000"/>
              <a:lumOff val="4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en-IN" b="1" dirty="0">
                <a:latin typeface="Calibri" panose="020F0502020204030204" pitchFamily="34" charset="0"/>
                <a:ea typeface="Calibri" panose="020F0502020204030204" pitchFamily="34" charset="0"/>
                <a:cs typeface="Calibri" panose="020F0502020204030204" pitchFamily="34" charset="0"/>
              </a:rPr>
              <a:t>Predicting Medal winner</a:t>
            </a:r>
          </a:p>
        </p:txBody>
      </p:sp>
      <p:cxnSp>
        <p:nvCxnSpPr>
          <p:cNvPr id="62" name="Straight Arrow Connector 61">
            <a:extLst>
              <a:ext uri="{FF2B5EF4-FFF2-40B4-BE49-F238E27FC236}">
                <a16:creationId xmlns:a16="http://schemas.microsoft.com/office/drawing/2014/main" id="{D1B9BE99-BE50-CE57-97AD-4F2CEE018961}"/>
              </a:ext>
            </a:extLst>
          </p:cNvPr>
          <p:cNvCxnSpPr>
            <a:cxnSpLocks/>
            <a:stCxn id="57" idx="2"/>
            <a:endCxn id="58" idx="0"/>
          </p:cNvCxnSpPr>
          <p:nvPr/>
        </p:nvCxnSpPr>
        <p:spPr>
          <a:xfrm flipH="1">
            <a:off x="10117924" y="3891109"/>
            <a:ext cx="2" cy="1426305"/>
          </a:xfrm>
          <a:prstGeom prst="straightConnector1">
            <a:avLst/>
          </a:prstGeom>
          <a:ln>
            <a:tailEnd type="triangle"/>
          </a:ln>
        </p:spPr>
        <p:style>
          <a:lnRef idx="2">
            <a:schemeClr val="dk1"/>
          </a:lnRef>
          <a:fillRef idx="1">
            <a:schemeClr val="lt1"/>
          </a:fillRef>
          <a:effectRef idx="0">
            <a:schemeClr val="dk1"/>
          </a:effectRef>
          <a:fontRef idx="minor">
            <a:schemeClr val="dk1"/>
          </a:fontRef>
        </p:style>
      </p:cxnSp>
      <p:cxnSp>
        <p:nvCxnSpPr>
          <p:cNvPr id="20" name="Straight Arrow Connector 32">
            <a:extLst>
              <a:ext uri="{FF2B5EF4-FFF2-40B4-BE49-F238E27FC236}">
                <a16:creationId xmlns:a16="http://schemas.microsoft.com/office/drawing/2014/main" id="{10402853-5305-15F4-BDAA-A2C465D08A79}"/>
              </a:ext>
            </a:extLst>
          </p:cNvPr>
          <p:cNvCxnSpPr>
            <a:cxnSpLocks/>
            <a:stCxn id="31" idx="1"/>
            <a:endCxn id="35" idx="0"/>
          </p:cNvCxnSpPr>
          <p:nvPr/>
        </p:nvCxnSpPr>
        <p:spPr>
          <a:xfrm rot="10800000" flipV="1">
            <a:off x="1308671" y="4649749"/>
            <a:ext cx="430752" cy="667664"/>
          </a:xfrm>
          <a:prstGeom prst="bentConnector2">
            <a:avLst/>
          </a:prstGeom>
          <a:ln>
            <a:headEnd type="none" w="med" len="med"/>
            <a:tailEnd type="arrow" w="med" len="med"/>
          </a:ln>
        </p:spPr>
        <p:style>
          <a:lnRef idx="2">
            <a:schemeClr val="dk1"/>
          </a:lnRef>
          <a:fillRef idx="1">
            <a:schemeClr val="lt1"/>
          </a:fillRef>
          <a:effectRef idx="0">
            <a:schemeClr val="dk1"/>
          </a:effectRef>
          <a:fontRef idx="minor">
            <a:schemeClr val="dk1"/>
          </a:fontRef>
        </p:style>
      </p:cxnSp>
      <p:cxnSp>
        <p:nvCxnSpPr>
          <p:cNvPr id="24" name="Straight Arrow Connector 27">
            <a:extLst>
              <a:ext uri="{FF2B5EF4-FFF2-40B4-BE49-F238E27FC236}">
                <a16:creationId xmlns:a16="http://schemas.microsoft.com/office/drawing/2014/main" id="{B52D8C74-0CC2-95DB-DE5C-82E4EC0C035D}"/>
              </a:ext>
            </a:extLst>
          </p:cNvPr>
          <p:cNvCxnSpPr>
            <a:cxnSpLocks/>
            <a:stCxn id="31" idx="3"/>
            <a:endCxn id="37" idx="0"/>
          </p:cNvCxnSpPr>
          <p:nvPr/>
        </p:nvCxnSpPr>
        <p:spPr>
          <a:xfrm>
            <a:off x="3619023" y="4649749"/>
            <a:ext cx="530499" cy="687216"/>
          </a:xfrm>
          <a:prstGeom prst="bentConnector2">
            <a:avLst/>
          </a:prstGeom>
          <a:ln>
            <a:headEnd type="none" w="med" len="med"/>
            <a:tailEnd type="arrow" w="med" len="med"/>
          </a:ln>
        </p:spPr>
        <p:style>
          <a:lnRef idx="2">
            <a:schemeClr val="dk1"/>
          </a:lnRef>
          <a:fillRef idx="1">
            <a:schemeClr val="lt1"/>
          </a:fillRef>
          <a:effectRef idx="0">
            <a:schemeClr val="dk1"/>
          </a:effectRef>
          <a:fontRef idx="minor">
            <a:schemeClr val="dk1"/>
          </a:fontRef>
        </p:style>
      </p:cxnSp>
    </p:spTree>
    <p:extLst>
      <p:ext uri="{BB962C8B-B14F-4D97-AF65-F5344CB8AC3E}">
        <p14:creationId xmlns:p14="http://schemas.microsoft.com/office/powerpoint/2010/main" val="1065730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2FACA3DE-1027-227D-B089-F8AC128B5431}"/>
              </a:ext>
            </a:extLst>
          </p:cNvPr>
          <p:cNvSpPr>
            <a:spLocks noGrp="1"/>
          </p:cNvSpPr>
          <p:nvPr>
            <p:ph type="title"/>
          </p:nvPr>
        </p:nvSpPr>
        <p:spPr>
          <a:xfrm>
            <a:off x="3806757" y="222735"/>
            <a:ext cx="4578486" cy="641274"/>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IN"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Architecture</a:t>
            </a:r>
          </a:p>
        </p:txBody>
      </p:sp>
      <p:pic>
        <p:nvPicPr>
          <p:cNvPr id="9" name="Picture 8">
            <a:extLst>
              <a:ext uri="{FF2B5EF4-FFF2-40B4-BE49-F238E27FC236}">
                <a16:creationId xmlns:a16="http://schemas.microsoft.com/office/drawing/2014/main" id="{BFA48A6E-B276-2963-50EC-8FC644C328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281" y="1174610"/>
            <a:ext cx="10259438" cy="5359978"/>
          </a:xfrm>
          <a:prstGeom prst="rect">
            <a:avLst/>
          </a:prstGeom>
          <a:solidFill>
            <a:schemeClr val="tx2">
              <a:lumMod val="40000"/>
              <a:lumOff val="60000"/>
            </a:schemeClr>
          </a:solidFill>
          <a:ln w="88900" cap="sq" cmpd="thickThin">
            <a:solidFill>
              <a:srgbClr val="000000"/>
            </a:solidFill>
            <a:prstDash val="solid"/>
            <a:miter lim="800000"/>
          </a:ln>
          <a:effectLst>
            <a:glow rad="228600">
              <a:schemeClr val="accent2">
                <a:satMod val="175000"/>
                <a:alpha val="40000"/>
              </a:schemeClr>
            </a:glow>
          </a:effectLst>
        </p:spPr>
      </p:pic>
    </p:spTree>
    <p:extLst>
      <p:ext uri="{BB962C8B-B14F-4D97-AF65-F5344CB8AC3E}">
        <p14:creationId xmlns:p14="http://schemas.microsoft.com/office/powerpoint/2010/main" val="2390069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602AC-5633-FFE9-C7DE-C9DEFDC1ACDC}"/>
              </a:ext>
            </a:extLst>
          </p:cNvPr>
          <p:cNvSpPr>
            <a:spLocks noGrp="1"/>
          </p:cNvSpPr>
          <p:nvPr>
            <p:ph type="title"/>
          </p:nvPr>
        </p:nvSpPr>
        <p:spPr>
          <a:xfrm>
            <a:off x="3583021" y="344016"/>
            <a:ext cx="5025958" cy="777939"/>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Methodology</a:t>
            </a:r>
            <a:endParaRPr lang="en-IN"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BAD276C-FEDF-880C-9EE2-361528BA556C}"/>
              </a:ext>
            </a:extLst>
          </p:cNvPr>
          <p:cNvSpPr>
            <a:spLocks noGrp="1"/>
          </p:cNvSpPr>
          <p:nvPr>
            <p:ph idx="1"/>
          </p:nvPr>
        </p:nvSpPr>
        <p:spPr>
          <a:xfrm>
            <a:off x="857542" y="1800264"/>
            <a:ext cx="10767011" cy="4713719"/>
          </a:xfrm>
        </p:spPr>
        <p:txBody>
          <a:bodyPr>
            <a:noAutofit/>
          </a:bodyPr>
          <a:lstStyle/>
          <a:p>
            <a:pPr algn="just">
              <a:lnSpc>
                <a:spcPct val="100000"/>
              </a:lnSpc>
              <a:buClr>
                <a:schemeClr val="tx1"/>
              </a:buClr>
            </a:pPr>
            <a:r>
              <a:rPr lang="en-US" b="1" dirty="0">
                <a:latin typeface="Times New Roman" panose="02020603050405020304" pitchFamily="18" charset="0"/>
                <a:cs typeface="Times New Roman" panose="02020603050405020304" pitchFamily="18" charset="0"/>
              </a:rPr>
              <a:t>Define the Purpose and Scope: </a:t>
            </a:r>
            <a:r>
              <a:rPr lang="en-US" dirty="0">
                <a:latin typeface="Times New Roman" panose="02020603050405020304" pitchFamily="18" charset="0"/>
                <a:cs typeface="Times New Roman" panose="02020603050405020304" pitchFamily="18" charset="0"/>
              </a:rPr>
              <a:t>We clearly stated the objectives of the data analysis report and defined its scope. </a:t>
            </a:r>
          </a:p>
          <a:p>
            <a:pPr algn="just">
              <a:lnSpc>
                <a:spcPct val="100000"/>
              </a:lnSpc>
              <a:buClr>
                <a:schemeClr val="tx1"/>
              </a:buClr>
              <a:tabLst>
                <a:tab pos="457200" algn="l"/>
                <a:tab pos="5420995" algn="l"/>
              </a:tabLst>
            </a:pPr>
            <a:r>
              <a:rPr lang="en-US" b="1" dirty="0">
                <a:latin typeface="Times New Roman" panose="02020603050405020304" pitchFamily="18" charset="0"/>
                <a:cs typeface="Times New Roman" panose="02020603050405020304" pitchFamily="18" charset="0"/>
              </a:rPr>
              <a:t>Data Collection and Preparation: </a:t>
            </a:r>
            <a:r>
              <a:rPr lang="en-US" dirty="0">
                <a:latin typeface="Times New Roman" panose="02020603050405020304" pitchFamily="18" charset="0"/>
                <a:cs typeface="Times New Roman" panose="02020603050405020304" pitchFamily="18" charset="0"/>
              </a:rPr>
              <a:t>We gathered and cleaned the data needed for analysis. We also handled missing values, outliers, and inconsistencies to ensure data integrity. </a:t>
            </a:r>
            <a:endParaRPr lang="en-IN" dirty="0">
              <a:latin typeface="Times New Roman" panose="02020603050405020304" pitchFamily="18" charset="0"/>
              <a:cs typeface="Times New Roman" panose="02020603050405020304" pitchFamily="18" charset="0"/>
            </a:endParaRPr>
          </a:p>
          <a:p>
            <a:pPr algn="just">
              <a:lnSpc>
                <a:spcPct val="100000"/>
              </a:lnSpc>
              <a:buClr>
                <a:schemeClr val="tx1"/>
              </a:buClr>
            </a:pPr>
            <a:r>
              <a:rPr lang="en-US" b="1" dirty="0">
                <a:latin typeface="Times New Roman" panose="02020603050405020304" pitchFamily="18" charset="0"/>
                <a:cs typeface="Times New Roman" panose="02020603050405020304" pitchFamily="18" charset="0"/>
              </a:rPr>
              <a:t>Data Exploration: </a:t>
            </a:r>
            <a:r>
              <a:rPr lang="en-US" dirty="0">
                <a:latin typeface="Times New Roman" panose="02020603050405020304" pitchFamily="18" charset="0"/>
                <a:cs typeface="Times New Roman" panose="02020603050405020304" pitchFamily="18" charset="0"/>
              </a:rPr>
              <a:t>We performed exploratory data analysis (EDA) to understand the dataset's characteristics. We also generated summary statistics, distributions, and basic visualizations.</a:t>
            </a:r>
          </a:p>
          <a:p>
            <a:pPr algn="just">
              <a:lnSpc>
                <a:spcPct val="100000"/>
              </a:lnSpc>
              <a:buClr>
                <a:schemeClr val="tx1"/>
              </a:buClr>
            </a:pPr>
            <a:r>
              <a:rPr lang="en-US" b="1" dirty="0">
                <a:latin typeface="Times New Roman" panose="02020603050405020304" pitchFamily="18" charset="0"/>
                <a:cs typeface="Times New Roman" panose="02020603050405020304" pitchFamily="18" charset="0"/>
              </a:rPr>
              <a:t>Hypotheses and Questions: </a:t>
            </a:r>
            <a:r>
              <a:rPr lang="en-US" dirty="0">
                <a:latin typeface="Times New Roman" panose="02020603050405020304" pitchFamily="18" charset="0"/>
                <a:cs typeface="Times New Roman" panose="02020603050405020304" pitchFamily="18" charset="0"/>
              </a:rPr>
              <a:t>We have listed the hypotheses or questions we aim to answer through the analysis. This provides a clear focus for the report. </a:t>
            </a:r>
          </a:p>
          <a:p>
            <a:pPr algn="just">
              <a:lnSpc>
                <a:spcPct val="100000"/>
              </a:lnSpc>
              <a:buClr>
                <a:schemeClr val="tx1"/>
              </a:buClr>
            </a:pPr>
            <a:r>
              <a:rPr lang="en-US" b="1" dirty="0">
                <a:latin typeface="Times New Roman" panose="02020603050405020304" pitchFamily="18" charset="0"/>
                <a:cs typeface="Times New Roman" panose="02020603050405020304" pitchFamily="18" charset="0"/>
              </a:rPr>
              <a:t>Data Visualizations: We also p</a:t>
            </a:r>
            <a:r>
              <a:rPr lang="en-US" dirty="0">
                <a:latin typeface="Times New Roman" panose="02020603050405020304" pitchFamily="18" charset="0"/>
                <a:cs typeface="Times New Roman" panose="02020603050405020304" pitchFamily="18" charset="0"/>
              </a:rPr>
              <a:t>resented a variety of visualizations, including charts, graphs, and plots, to illustrate key insights and trends. We used appropriate visualization tools like Matplotlib, Seaborn.</a:t>
            </a:r>
          </a:p>
          <a:p>
            <a:pPr algn="just">
              <a:lnSpc>
                <a:spcPct val="100000"/>
              </a:lnSpc>
              <a:buClr>
                <a:schemeClr val="tx1"/>
              </a:buClr>
            </a:pPr>
            <a:r>
              <a:rPr lang="en-US" b="1" dirty="0">
                <a:latin typeface="Times New Roman" panose="02020603050405020304" pitchFamily="18" charset="0"/>
                <a:cs typeface="Times New Roman" panose="02020603050405020304" pitchFamily="18" charset="0"/>
              </a:rPr>
              <a:t>Findings and Insights: </a:t>
            </a:r>
            <a:r>
              <a:rPr lang="en-US" dirty="0">
                <a:latin typeface="Times New Roman" panose="02020603050405020304" pitchFamily="18" charset="0"/>
                <a:cs typeface="Times New Roman" panose="02020603050405020304" pitchFamily="18" charset="0"/>
              </a:rPr>
              <a:t>Presented the results of the analysis, including any patterns, relationships, or anomalies discovered. We interpreted the data and provided insights. </a:t>
            </a:r>
          </a:p>
          <a:p>
            <a:pPr algn="just">
              <a:lnSpc>
                <a:spcPct val="100000"/>
              </a:lnSpc>
              <a:buClr>
                <a:schemeClr val="tx1"/>
              </a:buClr>
            </a:pPr>
            <a:r>
              <a:rPr lang="en-US" b="1" dirty="0">
                <a:latin typeface="Times New Roman" panose="02020603050405020304" pitchFamily="18" charset="0"/>
                <a:cs typeface="Times New Roman" panose="02020603050405020304" pitchFamily="18" charset="0"/>
              </a:rPr>
              <a:t>Conclusion and Recommendations: </a:t>
            </a:r>
            <a:r>
              <a:rPr lang="en-US" dirty="0">
                <a:latin typeface="Times New Roman" panose="02020603050405020304" pitchFamily="18" charset="0"/>
                <a:cs typeface="Times New Roman" panose="02020603050405020304" pitchFamily="18" charset="0"/>
              </a:rPr>
              <a:t>We summarized the main findings and also provided conclusions based on the analysis. We also offered recommendations or actionable insights if relevant.</a:t>
            </a:r>
            <a:endParaRPr lang="en-IN"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52EC8B4-F810-BBA1-5DCF-305647CA7BE0}"/>
              </a:ext>
            </a:extLst>
          </p:cNvPr>
          <p:cNvSpPr txBox="1"/>
          <p:nvPr/>
        </p:nvSpPr>
        <p:spPr>
          <a:xfrm>
            <a:off x="400877" y="1301920"/>
            <a:ext cx="6094070" cy="469167"/>
          </a:xfrm>
          <a:prstGeom prst="rect">
            <a:avLst/>
          </a:prstGeom>
          <a:noFill/>
        </p:spPr>
        <p:txBody>
          <a:bodyPr wrap="square">
            <a:spAutoFit/>
          </a:bodyPr>
          <a:lstStyle/>
          <a:p>
            <a:pPr marL="0" indent="0" algn="just">
              <a:lnSpc>
                <a:spcPct val="100000"/>
              </a:lnSpc>
              <a:buNone/>
            </a:pPr>
            <a:r>
              <a:rPr lang="en-US" sz="2400" b="1" i="1" dirty="0">
                <a:latin typeface="Times New Roman" panose="02020603050405020304" pitchFamily="18" charset="0"/>
                <a:cs typeface="Times New Roman" panose="02020603050405020304" pitchFamily="18" charset="0"/>
              </a:rPr>
              <a:t>1] Analysis:</a:t>
            </a:r>
          </a:p>
        </p:txBody>
      </p:sp>
    </p:spTree>
    <p:extLst>
      <p:ext uri="{BB962C8B-B14F-4D97-AF65-F5344CB8AC3E}">
        <p14:creationId xmlns:p14="http://schemas.microsoft.com/office/powerpoint/2010/main" val="3878405576"/>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602AC-5633-FFE9-C7DE-C9DEFDC1ACDC}"/>
              </a:ext>
            </a:extLst>
          </p:cNvPr>
          <p:cNvSpPr>
            <a:spLocks noGrp="1"/>
          </p:cNvSpPr>
          <p:nvPr>
            <p:ph type="title"/>
          </p:nvPr>
        </p:nvSpPr>
        <p:spPr>
          <a:xfrm>
            <a:off x="3583021" y="344016"/>
            <a:ext cx="5025958" cy="777939"/>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Methodology</a:t>
            </a:r>
            <a:endParaRPr lang="en-IN"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BAD276C-FEDF-880C-9EE2-361528BA556C}"/>
              </a:ext>
            </a:extLst>
          </p:cNvPr>
          <p:cNvSpPr>
            <a:spLocks noGrp="1"/>
          </p:cNvSpPr>
          <p:nvPr>
            <p:ph idx="1"/>
          </p:nvPr>
        </p:nvSpPr>
        <p:spPr>
          <a:xfrm>
            <a:off x="857542" y="1917001"/>
            <a:ext cx="10767011" cy="4610262"/>
          </a:xfrm>
        </p:spPr>
        <p:txBody>
          <a:bodyPr>
            <a:noAutofit/>
          </a:bodyPr>
          <a:lstStyle/>
          <a:p>
            <a:pPr algn="just">
              <a:lnSpc>
                <a:spcPct val="110000"/>
              </a:lnSpc>
              <a:buClr>
                <a:schemeClr val="tx1"/>
              </a:buClr>
            </a:pPr>
            <a:r>
              <a:rPr lang="en-US" b="1" dirty="0">
                <a:latin typeface="Times New Roman" panose="02020603050405020304" pitchFamily="18" charset="0"/>
                <a:cs typeface="Times New Roman" panose="02020603050405020304" pitchFamily="18" charset="0"/>
              </a:rPr>
              <a:t>Data Merging: </a:t>
            </a:r>
            <a:r>
              <a:rPr lang="en-US" dirty="0">
                <a:latin typeface="Times New Roman" panose="02020603050405020304" pitchFamily="18" charset="0"/>
                <a:cs typeface="Times New Roman" panose="02020603050405020304" pitchFamily="18" charset="0"/>
              </a:rPr>
              <a:t>The processed Olympic data is merged with geospatial information of world countries. This step establishes the link between a country's medal tally and its geographical location. </a:t>
            </a:r>
          </a:p>
          <a:p>
            <a:pPr algn="just">
              <a:lnSpc>
                <a:spcPct val="110000"/>
              </a:lnSpc>
              <a:buClr>
                <a:schemeClr val="tx1"/>
              </a:buClr>
            </a:pPr>
            <a:r>
              <a:rPr lang="en-US" b="1" dirty="0">
                <a:latin typeface="Times New Roman" panose="02020603050405020304" pitchFamily="18" charset="0"/>
                <a:cs typeface="Times New Roman" panose="02020603050405020304" pitchFamily="18" charset="0"/>
              </a:rPr>
              <a:t>Map Center: </a:t>
            </a:r>
            <a:r>
              <a:rPr lang="en-US" dirty="0">
                <a:latin typeface="Times New Roman" panose="02020603050405020304" pitchFamily="18" charset="0"/>
                <a:cs typeface="Times New Roman" panose="02020603050405020304" pitchFamily="18" charset="0"/>
              </a:rPr>
              <a:t>The map's center location is determined, either as a specific country of interest or a default location for initial display.</a:t>
            </a:r>
          </a:p>
          <a:p>
            <a:pPr algn="just">
              <a:lnSpc>
                <a:spcPct val="110000"/>
              </a:lnSpc>
              <a:buClr>
                <a:schemeClr val="tx1"/>
              </a:buClr>
            </a:pPr>
            <a:r>
              <a:rPr lang="en-US" b="1" dirty="0">
                <a:latin typeface="Times New Roman" panose="02020603050405020304" pitchFamily="18" charset="0"/>
                <a:cs typeface="Times New Roman" panose="02020603050405020304" pitchFamily="18" charset="0"/>
              </a:rPr>
              <a:t>Color Scale Configuration: </a:t>
            </a:r>
            <a:r>
              <a:rPr lang="en-US" dirty="0">
                <a:latin typeface="Times New Roman" panose="02020603050405020304" pitchFamily="18" charset="0"/>
                <a:cs typeface="Times New Roman" panose="02020603050405020304" pitchFamily="18" charset="0"/>
              </a:rPr>
              <a:t>The color scale is configured to shade the countries on the map based on their total medal counts (Medal they have won each year). Calculations are performed to determine the minimum and maximum total medals won by each country, creating a gradient.</a:t>
            </a:r>
          </a:p>
          <a:p>
            <a:pPr algn="just">
              <a:lnSpc>
                <a:spcPct val="110000"/>
              </a:lnSpc>
              <a:buClr>
                <a:schemeClr val="tx1"/>
              </a:buClr>
            </a:pPr>
            <a:r>
              <a:rPr lang="en-US" b="1" dirty="0">
                <a:latin typeface="Times New Roman" panose="02020603050405020304" pitchFamily="18" charset="0"/>
                <a:cs typeface="Times New Roman" panose="02020603050405020304" pitchFamily="18" charset="0"/>
              </a:rPr>
              <a:t>GeoJSON Layers: </a:t>
            </a:r>
            <a:r>
              <a:rPr lang="en-US" dirty="0">
                <a:latin typeface="Times New Roman" panose="02020603050405020304" pitchFamily="18" charset="0"/>
                <a:cs typeface="Times New Roman" panose="02020603050405020304" pitchFamily="18" charset="0"/>
              </a:rPr>
              <a:t>GeoJSON layers are created for each country. Customization includes specifying factors like fill color, border color, line weight, and opacity based on medal tallies. These visual cues help users interpret data visually. </a:t>
            </a:r>
          </a:p>
          <a:p>
            <a:pPr algn="just">
              <a:lnSpc>
                <a:spcPct val="110000"/>
              </a:lnSpc>
              <a:buClr>
                <a:schemeClr val="tx1"/>
              </a:buClr>
            </a:pPr>
            <a:r>
              <a:rPr lang="en-US" b="1" dirty="0">
                <a:latin typeface="Times New Roman" panose="02020603050405020304" pitchFamily="18" charset="0"/>
                <a:cs typeface="Times New Roman" panose="02020603050405020304" pitchFamily="18" charset="0"/>
              </a:rPr>
              <a:t>Final Output: </a:t>
            </a:r>
            <a:r>
              <a:rPr lang="en-US" dirty="0">
                <a:latin typeface="Times New Roman" panose="02020603050405020304" pitchFamily="18" charset="0"/>
                <a:cs typeface="Times New Roman" panose="02020603050405020304" pitchFamily="18" charset="0"/>
              </a:rPr>
              <a:t>The completed Streamlit app provides an engaging and informative platform for Olympic data analysis and visualization. Users can explore and interact with the data, by hovering on the map, gaining valuable insights into medal distribution across different countries and years.</a:t>
            </a:r>
          </a:p>
        </p:txBody>
      </p:sp>
      <p:sp>
        <p:nvSpPr>
          <p:cNvPr id="5" name="TextBox 4">
            <a:extLst>
              <a:ext uri="{FF2B5EF4-FFF2-40B4-BE49-F238E27FC236}">
                <a16:creationId xmlns:a16="http://schemas.microsoft.com/office/drawing/2014/main" id="{452EC8B4-F810-BBA1-5DCF-305647CA7BE0}"/>
              </a:ext>
            </a:extLst>
          </p:cNvPr>
          <p:cNvSpPr txBox="1"/>
          <p:nvPr/>
        </p:nvSpPr>
        <p:spPr>
          <a:xfrm>
            <a:off x="274417" y="1370016"/>
            <a:ext cx="6094070" cy="469167"/>
          </a:xfrm>
          <a:prstGeom prst="rect">
            <a:avLst/>
          </a:prstGeom>
          <a:noFill/>
        </p:spPr>
        <p:txBody>
          <a:bodyPr wrap="square">
            <a:spAutoFit/>
          </a:bodyPr>
          <a:lstStyle/>
          <a:p>
            <a:pPr marL="0" indent="0" algn="just">
              <a:lnSpc>
                <a:spcPct val="110000"/>
              </a:lnSpc>
              <a:buNone/>
            </a:pPr>
            <a:r>
              <a:rPr lang="en-US" sz="2400" b="1" i="1" dirty="0">
                <a:latin typeface="Times New Roman" panose="02020603050405020304" pitchFamily="18" charset="0"/>
                <a:cs typeface="Times New Roman" panose="02020603050405020304" pitchFamily="18" charset="0"/>
              </a:rPr>
              <a:t>2]  Data Visualization on a World Map</a:t>
            </a:r>
          </a:p>
        </p:txBody>
      </p:sp>
    </p:spTree>
    <p:extLst>
      <p:ext uri="{BB962C8B-B14F-4D97-AF65-F5344CB8AC3E}">
        <p14:creationId xmlns:p14="http://schemas.microsoft.com/office/powerpoint/2010/main" val="1996607757"/>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602AC-5633-FFE9-C7DE-C9DEFDC1ACDC}"/>
              </a:ext>
            </a:extLst>
          </p:cNvPr>
          <p:cNvSpPr>
            <a:spLocks noGrp="1"/>
          </p:cNvSpPr>
          <p:nvPr>
            <p:ph type="title"/>
          </p:nvPr>
        </p:nvSpPr>
        <p:spPr>
          <a:xfrm>
            <a:off x="3583021" y="344016"/>
            <a:ext cx="5025958" cy="777939"/>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Methodology</a:t>
            </a:r>
            <a:endParaRPr lang="en-IN"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BAD276C-FEDF-880C-9EE2-361528BA556C}"/>
              </a:ext>
            </a:extLst>
          </p:cNvPr>
          <p:cNvSpPr>
            <a:spLocks noGrp="1"/>
          </p:cNvSpPr>
          <p:nvPr>
            <p:ph idx="1"/>
          </p:nvPr>
        </p:nvSpPr>
        <p:spPr>
          <a:xfrm>
            <a:off x="857542" y="1829448"/>
            <a:ext cx="10767011" cy="4795087"/>
          </a:xfrm>
        </p:spPr>
        <p:txBody>
          <a:bodyPr>
            <a:noAutofit/>
          </a:bodyPr>
          <a:lstStyle/>
          <a:p>
            <a:pPr marL="0" indent="0" algn="just">
              <a:lnSpc>
                <a:spcPct val="110000"/>
              </a:lnSpc>
              <a:buNone/>
            </a:pPr>
            <a:r>
              <a:rPr lang="en-US" sz="2000" dirty="0">
                <a:latin typeface="Times New Roman" panose="02020603050405020304" pitchFamily="18" charset="0"/>
                <a:cs typeface="Times New Roman" panose="02020603050405020304" pitchFamily="18" charset="0"/>
              </a:rPr>
              <a:t>This methodology outlines the steps for building a Logistic Regression model to predict the winning probability of Olympic medals for athletes based on their height, weight, country, and sport. The aim is to develop a model that can provide insights into the likelihood of an athlete winning a medal in the Olympic Games.</a:t>
            </a:r>
          </a:p>
          <a:p>
            <a:pPr marL="0" indent="0" algn="just">
              <a:lnSpc>
                <a:spcPct val="110000"/>
              </a:lnSpc>
              <a:buNone/>
            </a:pPr>
            <a:endParaRPr lang="en-US" sz="500" dirty="0">
              <a:latin typeface="Times New Roman" panose="02020603050405020304" pitchFamily="18" charset="0"/>
              <a:cs typeface="Times New Roman" panose="02020603050405020304" pitchFamily="18" charset="0"/>
            </a:endParaRPr>
          </a:p>
          <a:p>
            <a:pPr algn="just">
              <a:lnSpc>
                <a:spcPct val="110000"/>
              </a:lnSpc>
              <a:buClr>
                <a:schemeClr val="tx1"/>
              </a:buClr>
              <a:buSzPct val="100000"/>
            </a:pPr>
            <a:r>
              <a:rPr lang="en-US" sz="1800" b="1" dirty="0">
                <a:latin typeface="Times New Roman" panose="02020603050405020304" pitchFamily="18" charset="0"/>
                <a:cs typeface="Times New Roman" panose="02020603050405020304" pitchFamily="18" charset="0"/>
              </a:rPr>
              <a:t>Data Preparation: </a:t>
            </a:r>
            <a:r>
              <a:rPr lang="en-US" sz="1800" dirty="0">
                <a:latin typeface="Times New Roman" panose="02020603050405020304" pitchFamily="18" charset="0"/>
                <a:cs typeface="Times New Roman" panose="02020603050405020304" pitchFamily="18" charset="0"/>
              </a:rPr>
              <a:t>Collected and cleaned datasets including athlete info, country, sport, and medal data. Merged relevant data based on common keys. </a:t>
            </a:r>
          </a:p>
          <a:p>
            <a:pPr algn="just">
              <a:lnSpc>
                <a:spcPct val="110000"/>
              </a:lnSpc>
              <a:buClr>
                <a:schemeClr val="tx1"/>
              </a:buClr>
              <a:buSzPct val="100000"/>
            </a:pPr>
            <a:r>
              <a:rPr lang="en-US" sz="1800" b="1" dirty="0">
                <a:latin typeface="Times New Roman" panose="02020603050405020304" pitchFamily="18" charset="0"/>
                <a:cs typeface="Times New Roman" panose="02020603050405020304" pitchFamily="18" charset="0"/>
              </a:rPr>
              <a:t>Feature Selection: </a:t>
            </a:r>
            <a:r>
              <a:rPr lang="en-US" sz="1800" dirty="0">
                <a:latin typeface="Times New Roman" panose="02020603050405020304" pitchFamily="18" charset="0"/>
                <a:cs typeface="Times New Roman" panose="02020603050405020304" pitchFamily="18" charset="0"/>
              </a:rPr>
              <a:t>Choose key features like height, weight, country, and sport. Model Development. Use Logistic Regression for binary classification (win/lose).</a:t>
            </a:r>
          </a:p>
          <a:p>
            <a:pPr algn="just">
              <a:lnSpc>
                <a:spcPct val="110000"/>
              </a:lnSpc>
              <a:buClr>
                <a:schemeClr val="tx1"/>
              </a:buClr>
              <a:buSzPct val="100000"/>
            </a:pPr>
            <a:r>
              <a:rPr lang="en-US" sz="1800" b="1" dirty="0">
                <a:latin typeface="Times New Roman" panose="02020603050405020304" pitchFamily="18" charset="0"/>
                <a:cs typeface="Times New Roman" panose="02020603050405020304" pitchFamily="18" charset="0"/>
              </a:rPr>
              <a:t>Model Training: </a:t>
            </a:r>
            <a:r>
              <a:rPr lang="en-US" sz="1800" dirty="0">
                <a:latin typeface="Times New Roman" panose="02020603050405020304" pitchFamily="18" charset="0"/>
                <a:cs typeface="Times New Roman" panose="02020603050405020304" pitchFamily="18" charset="0"/>
              </a:rPr>
              <a:t>Trained the model using the training dataset.</a:t>
            </a:r>
          </a:p>
          <a:p>
            <a:pPr algn="just">
              <a:lnSpc>
                <a:spcPct val="110000"/>
              </a:lnSpc>
              <a:buClr>
                <a:schemeClr val="tx1"/>
              </a:buClr>
              <a:buSzPct val="100000"/>
            </a:pPr>
            <a:r>
              <a:rPr lang="en-US" sz="1800" b="1" dirty="0">
                <a:latin typeface="Times New Roman" panose="02020603050405020304" pitchFamily="18" charset="0"/>
                <a:cs typeface="Times New Roman" panose="02020603050405020304" pitchFamily="18" charset="0"/>
              </a:rPr>
              <a:t>Predict Winning Probability: </a:t>
            </a:r>
            <a:r>
              <a:rPr lang="en-US" sz="1800" dirty="0">
                <a:latin typeface="Times New Roman" panose="02020603050405020304" pitchFamily="18" charset="0"/>
                <a:cs typeface="Times New Roman" panose="02020603050405020304" pitchFamily="18" charset="0"/>
              </a:rPr>
              <a:t>Used the trained model to predict the winning probability of medals for new athletes or for athletes in historical data.</a:t>
            </a:r>
          </a:p>
          <a:p>
            <a:pPr algn="just">
              <a:lnSpc>
                <a:spcPct val="110000"/>
              </a:lnSpc>
              <a:buClr>
                <a:schemeClr val="tx1"/>
              </a:buClr>
              <a:buSzPct val="100000"/>
            </a:pPr>
            <a:r>
              <a:rPr lang="en-US" sz="1800" b="1" dirty="0">
                <a:latin typeface="Times New Roman" panose="02020603050405020304" pitchFamily="18" charset="0"/>
                <a:cs typeface="Times New Roman" panose="02020603050405020304" pitchFamily="18" charset="0"/>
              </a:rPr>
              <a:t>Model Evaluation: </a:t>
            </a:r>
            <a:r>
              <a:rPr lang="en-US" sz="1800" dirty="0">
                <a:latin typeface="Times New Roman" panose="02020603050405020304" pitchFamily="18" charset="0"/>
                <a:cs typeface="Times New Roman" panose="02020603050405020304" pitchFamily="18" charset="0"/>
              </a:rPr>
              <a:t>Assessed model performance with metrics like accuracy and F1-score.</a:t>
            </a:r>
          </a:p>
        </p:txBody>
      </p:sp>
      <p:sp>
        <p:nvSpPr>
          <p:cNvPr id="5" name="TextBox 4">
            <a:extLst>
              <a:ext uri="{FF2B5EF4-FFF2-40B4-BE49-F238E27FC236}">
                <a16:creationId xmlns:a16="http://schemas.microsoft.com/office/drawing/2014/main" id="{452EC8B4-F810-BBA1-5DCF-305647CA7BE0}"/>
              </a:ext>
            </a:extLst>
          </p:cNvPr>
          <p:cNvSpPr txBox="1"/>
          <p:nvPr/>
        </p:nvSpPr>
        <p:spPr>
          <a:xfrm>
            <a:off x="400880" y="1350560"/>
            <a:ext cx="6094070" cy="469167"/>
          </a:xfrm>
          <a:prstGeom prst="rect">
            <a:avLst/>
          </a:prstGeom>
          <a:noFill/>
        </p:spPr>
        <p:txBody>
          <a:bodyPr wrap="square">
            <a:spAutoFit/>
          </a:bodyPr>
          <a:lstStyle/>
          <a:p>
            <a:pPr marL="0" indent="0" algn="just">
              <a:buNone/>
            </a:pPr>
            <a:r>
              <a:rPr lang="en-US" sz="2400" b="1" i="1" dirty="0">
                <a:latin typeface="Times New Roman" panose="02020603050405020304" pitchFamily="18" charset="0"/>
                <a:cs typeface="Times New Roman" panose="02020603050405020304" pitchFamily="18" charset="0"/>
              </a:rPr>
              <a:t>3] Prediction</a:t>
            </a:r>
          </a:p>
        </p:txBody>
      </p:sp>
    </p:spTree>
    <p:extLst>
      <p:ext uri="{BB962C8B-B14F-4D97-AF65-F5344CB8AC3E}">
        <p14:creationId xmlns:p14="http://schemas.microsoft.com/office/powerpoint/2010/main" val="556729390"/>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4DD6F-C12C-52C0-028A-8C042D5815AF}"/>
              </a:ext>
            </a:extLst>
          </p:cNvPr>
          <p:cNvSpPr>
            <a:spLocks noGrp="1"/>
          </p:cNvSpPr>
          <p:nvPr>
            <p:ph type="title"/>
          </p:nvPr>
        </p:nvSpPr>
        <p:spPr>
          <a:xfrm>
            <a:off x="3466288" y="524490"/>
            <a:ext cx="5259422" cy="812880"/>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conclusion</a:t>
            </a:r>
            <a:endParaRPr lang="en-IN"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CE5DFE41-B5EA-0A85-3F99-4EB5CC963331}"/>
              </a:ext>
            </a:extLst>
          </p:cNvPr>
          <p:cNvSpPr>
            <a:spLocks noGrp="1"/>
          </p:cNvSpPr>
          <p:nvPr>
            <p:ph idx="1"/>
          </p:nvPr>
        </p:nvSpPr>
        <p:spPr>
          <a:xfrm>
            <a:off x="610410" y="1528772"/>
            <a:ext cx="10971179" cy="4950658"/>
          </a:xfrm>
        </p:spPr>
        <p:txBody>
          <a:bodyPr vert="horz" lIns="91440" tIns="45720" rIns="91440" bIns="45720" rtlCol="0" anchor="ctr">
            <a:noAutofit/>
          </a:bodyPr>
          <a:lstStyle/>
          <a:p>
            <a:pPr algn="just">
              <a:spcBef>
                <a:spcPts val="1500"/>
              </a:spcBef>
              <a:buClr>
                <a:schemeClr val="tx1"/>
              </a:buClr>
            </a:pPr>
            <a:r>
              <a:rPr lang="en-US" sz="2000" dirty="0">
                <a:latin typeface="Times New Roman" panose="02020603050405020304" pitchFamily="18" charset="0"/>
                <a:ea typeface="Calibri" panose="020F0502020204030204" pitchFamily="34" charset="0"/>
                <a:cs typeface="Times New Roman" panose="02020603050405020304" pitchFamily="18" charset="0"/>
              </a:rPr>
              <a:t>In summary, our project is a comprehensive resource that harnesses the power of data analysis, visualization, and prediction to empower both athletes and coaches on their Olympic journey. </a:t>
            </a:r>
          </a:p>
          <a:p>
            <a:pPr algn="just">
              <a:spcBef>
                <a:spcPts val="1500"/>
              </a:spcBef>
              <a:buClr>
                <a:schemeClr val="tx1"/>
              </a:buClr>
            </a:pPr>
            <a:r>
              <a:rPr lang="en-US" sz="2000" dirty="0">
                <a:latin typeface="Times New Roman" panose="02020603050405020304" pitchFamily="18" charset="0"/>
                <a:ea typeface="Calibri" panose="020F0502020204030204" pitchFamily="34" charset="0"/>
                <a:cs typeface="Times New Roman" panose="02020603050405020304" pitchFamily="18" charset="0"/>
              </a:rPr>
              <a:t>The aim is to provide support to athletes and their dedicated coaches as they embark on their Olympic journeys, ensuring they are equipped with the information and guidance needed to reach new heights of success. </a:t>
            </a:r>
          </a:p>
          <a:p>
            <a:pPr algn="just">
              <a:spcBef>
                <a:spcPts val="1500"/>
              </a:spcBef>
              <a:buClr>
                <a:schemeClr val="tx1"/>
              </a:buClr>
            </a:pPr>
            <a:r>
              <a:rPr lang="en-US" sz="2000" dirty="0">
                <a:latin typeface="Times New Roman" panose="02020603050405020304" pitchFamily="18" charset="0"/>
                <a:ea typeface="Calibri" panose="020F0502020204030204" pitchFamily="34" charset="0"/>
                <a:cs typeface="Times New Roman" panose="02020603050405020304" pitchFamily="18" charset="0"/>
              </a:rPr>
              <a:t>One of the standout features of our platform is the interactive medal count map. Users can simply hover over a country on the map, and it instantly displays the total number of medals that country has won throughout Olympic history. </a:t>
            </a:r>
          </a:p>
          <a:p>
            <a:pPr algn="just">
              <a:spcBef>
                <a:spcPts val="1500"/>
              </a:spcBef>
              <a:buClr>
                <a:schemeClr val="tx1"/>
              </a:buClr>
            </a:pPr>
            <a:r>
              <a:rPr lang="en-US" sz="2000" dirty="0">
                <a:latin typeface="Times New Roman" panose="02020603050405020304" pitchFamily="18" charset="0"/>
                <a:ea typeface="Calibri" panose="020F0502020204030204" pitchFamily="34" charset="0"/>
                <a:cs typeface="Times New Roman" panose="02020603050405020304" pitchFamily="18" charset="0"/>
              </a:rPr>
              <a:t>Furthermore, our project goes beyond data exploration and visualization. It offers basic predictive capabilities. By inputting athlete attributes such as age, gender, height, and country, our platform can provide insights into the likelihood of an athlete winning a medal in their chosen sport. This predictive functionality aims to assist athletes and coaches in setting realistic goals and expectations.</a:t>
            </a:r>
          </a:p>
        </p:txBody>
      </p:sp>
    </p:spTree>
    <p:extLst>
      <p:ext uri="{BB962C8B-B14F-4D97-AF65-F5344CB8AC3E}">
        <p14:creationId xmlns:p14="http://schemas.microsoft.com/office/powerpoint/2010/main" val="3600297952"/>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4DD6F-C12C-52C0-028A-8C042D5815AF}"/>
              </a:ext>
            </a:extLst>
          </p:cNvPr>
          <p:cNvSpPr>
            <a:spLocks noGrp="1"/>
          </p:cNvSpPr>
          <p:nvPr>
            <p:ph type="title"/>
          </p:nvPr>
        </p:nvSpPr>
        <p:spPr>
          <a:xfrm>
            <a:off x="3466288" y="524490"/>
            <a:ext cx="5259422" cy="812880"/>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Future Scope</a:t>
            </a:r>
            <a:endParaRPr lang="en-IN"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7" name="Content Placeholder 6">
            <a:extLst>
              <a:ext uri="{FF2B5EF4-FFF2-40B4-BE49-F238E27FC236}">
                <a16:creationId xmlns:a16="http://schemas.microsoft.com/office/drawing/2014/main" id="{7EB4E550-DFC2-BA0E-7506-FA0E9411F7EA}"/>
              </a:ext>
            </a:extLst>
          </p:cNvPr>
          <p:cNvSpPr>
            <a:spLocks noGrp="1"/>
          </p:cNvSpPr>
          <p:nvPr>
            <p:ph idx="1"/>
          </p:nvPr>
        </p:nvSpPr>
        <p:spPr>
          <a:xfrm>
            <a:off x="469199" y="1423605"/>
            <a:ext cx="11253601" cy="5142567"/>
          </a:xfrm>
        </p:spPr>
        <p:txBody>
          <a:bodyPr vert="horz" lIns="91440" tIns="45720" rIns="91440" bIns="45720" rtlCol="0" anchor="ctr">
            <a:noAutofit/>
          </a:bodyPr>
          <a:lstStyle/>
          <a:p>
            <a:pPr algn="just">
              <a:spcBef>
                <a:spcPts val="1500"/>
              </a:spcBef>
              <a:buClr>
                <a:schemeClr val="tx1"/>
              </a:buClr>
            </a:pPr>
            <a:r>
              <a:rPr lang="en-US" sz="2000" dirty="0">
                <a:latin typeface="Times New Roman" panose="02020603050405020304" pitchFamily="18" charset="0"/>
                <a:ea typeface="Calibri" panose="020F0502020204030204" pitchFamily="34" charset="0"/>
                <a:cs typeface="Times New Roman" panose="02020603050405020304" pitchFamily="18" charset="0"/>
              </a:rPr>
              <a:t>The future scope of our project includes enhancing the accuracy and relevance of our Olympic predictions by incorporating data from the upcoming 2024 Olympics. </a:t>
            </a:r>
          </a:p>
          <a:p>
            <a:pPr algn="just">
              <a:spcBef>
                <a:spcPts val="1500"/>
              </a:spcBef>
              <a:buClr>
                <a:schemeClr val="tx1"/>
              </a:buClr>
            </a:pPr>
            <a:r>
              <a:rPr lang="en-US" sz="2000" dirty="0">
                <a:latin typeface="Times New Roman" panose="02020603050405020304" pitchFamily="18" charset="0"/>
                <a:ea typeface="Calibri" panose="020F0502020204030204" pitchFamily="34" charset="0"/>
                <a:cs typeface="Times New Roman" panose="02020603050405020304" pitchFamily="18" charset="0"/>
              </a:rPr>
              <a:t>We plan to create a new dataset with the same comprehensive features as our current dataset, leveraging web scraping techniques to extract real-time data from the official Olympics website. </a:t>
            </a:r>
          </a:p>
          <a:p>
            <a:pPr algn="just">
              <a:spcBef>
                <a:spcPts val="1500"/>
              </a:spcBef>
              <a:buClr>
                <a:schemeClr val="tx1"/>
              </a:buClr>
            </a:pPr>
            <a:r>
              <a:rPr lang="en-US" sz="2000" dirty="0">
                <a:latin typeface="Times New Roman" panose="02020603050405020304" pitchFamily="18" charset="0"/>
                <a:ea typeface="Calibri" panose="020F0502020204030204" pitchFamily="34" charset="0"/>
                <a:cs typeface="Times New Roman" panose="02020603050405020304" pitchFamily="18" charset="0"/>
              </a:rPr>
              <a:t>This endeavor will ensure that our platform remains up-to-date with the latest information, enabling more precise and timely predictions for our users. </a:t>
            </a:r>
          </a:p>
          <a:p>
            <a:pPr algn="just">
              <a:spcBef>
                <a:spcPts val="1500"/>
              </a:spcBef>
              <a:buClr>
                <a:schemeClr val="tx1"/>
              </a:buClr>
            </a:pPr>
            <a:r>
              <a:rPr lang="en-US" sz="2000" dirty="0">
                <a:latin typeface="Times New Roman" panose="02020603050405020304" pitchFamily="18" charset="0"/>
                <a:ea typeface="Calibri" panose="020F0502020204030204" pitchFamily="34" charset="0"/>
                <a:cs typeface="Times New Roman" panose="02020603050405020304" pitchFamily="18" charset="0"/>
              </a:rPr>
              <a:t>Additionally, we are committed to expanding our project's user base by continually improving the user interface and introducing new features to make exploring Olympic data even more engaging and insightful.</a:t>
            </a:r>
          </a:p>
          <a:p>
            <a:pPr algn="just">
              <a:spcBef>
                <a:spcPts val="1500"/>
              </a:spcBef>
              <a:buClr>
                <a:schemeClr val="tx1"/>
              </a:buClr>
            </a:pPr>
            <a:r>
              <a:rPr lang="en-US" sz="2000" dirty="0">
                <a:latin typeface="Times New Roman" panose="02020603050405020304" pitchFamily="18" charset="0"/>
                <a:ea typeface="Calibri" panose="020F0502020204030204" pitchFamily="34" charset="0"/>
                <a:cs typeface="Times New Roman" panose="02020603050405020304" pitchFamily="18" charset="0"/>
              </a:rPr>
              <a:t>This web scraping integration will significantly enhance the system's accuracy and relevance while relieving the need for manual data updates, making it a more efficient and up-to-date tool for Olympic data analysis.</a:t>
            </a:r>
          </a:p>
        </p:txBody>
      </p:sp>
    </p:spTree>
    <p:extLst>
      <p:ext uri="{BB962C8B-B14F-4D97-AF65-F5344CB8AC3E}">
        <p14:creationId xmlns:p14="http://schemas.microsoft.com/office/powerpoint/2010/main" val="479250193"/>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4DD6F-C12C-52C0-028A-8C042D5815AF}"/>
              </a:ext>
            </a:extLst>
          </p:cNvPr>
          <p:cNvSpPr>
            <a:spLocks noGrp="1"/>
          </p:cNvSpPr>
          <p:nvPr>
            <p:ph type="title"/>
          </p:nvPr>
        </p:nvSpPr>
        <p:spPr>
          <a:xfrm>
            <a:off x="3466288" y="534218"/>
            <a:ext cx="5259422" cy="812880"/>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references</a:t>
            </a:r>
            <a:endParaRPr lang="en-IN"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71C4B240-2B63-A2CA-24AB-1E1CEB7DEED4}"/>
              </a:ext>
            </a:extLst>
          </p:cNvPr>
          <p:cNvSpPr>
            <a:spLocks noGrp="1"/>
          </p:cNvSpPr>
          <p:nvPr>
            <p:ph idx="1"/>
          </p:nvPr>
        </p:nvSpPr>
        <p:spPr>
          <a:xfrm>
            <a:off x="727142" y="1736695"/>
            <a:ext cx="10737716" cy="4403079"/>
          </a:xfrm>
        </p:spPr>
        <p:txBody>
          <a:bodyPr vert="horz" lIns="91440" tIns="45720" rIns="91440" bIns="45720" rtlCol="0" anchor="ctr">
            <a:noAutofit/>
          </a:bodyPr>
          <a:lstStyle/>
          <a:p>
            <a:pPr algn="just">
              <a:spcBef>
                <a:spcPts val="1500"/>
              </a:spcBef>
              <a:buClr>
                <a:schemeClr val="tx1"/>
              </a:buClr>
            </a:pPr>
            <a:r>
              <a:rPr lang="en-IN" dirty="0">
                <a:latin typeface="Times New Roman" panose="02020603050405020304" pitchFamily="18" charset="0"/>
                <a:ea typeface="Calibri" panose="020F0502020204030204" pitchFamily="34" charset="0"/>
                <a:cs typeface="Times New Roman" panose="02020603050405020304" pitchFamily="18" charset="0"/>
              </a:rPr>
              <a:t>Shivam Bansal, Vaibhav Yadav, Sahil, Yashshavi Prajapti, Rashmi Tiwari, “</a:t>
            </a:r>
            <a:r>
              <a:rPr lang="en-US" dirty="0">
                <a:latin typeface="Times New Roman" panose="02020603050405020304" pitchFamily="18" charset="0"/>
                <a:ea typeface="Calibri" panose="020F0502020204030204" pitchFamily="34" charset="0"/>
                <a:cs typeface="Times New Roman" panose="02020603050405020304" pitchFamily="18" charset="0"/>
              </a:rPr>
              <a:t>SPORTS SNOOZE: WEB APPLICATION OF OLYMPICS DATA ANALYSIS.”, Volume:5/Issue:02/February-2023.</a:t>
            </a:r>
          </a:p>
          <a:p>
            <a:pPr algn="just">
              <a:spcBef>
                <a:spcPts val="1500"/>
              </a:spcBef>
              <a:buClr>
                <a:schemeClr val="tx1"/>
              </a:buClr>
            </a:pPr>
            <a:r>
              <a:rPr lang="en-IN" dirty="0">
                <a:latin typeface="Times New Roman" panose="02020603050405020304" pitchFamily="18" charset="0"/>
                <a:ea typeface="Calibri" panose="020F0502020204030204" pitchFamily="34" charset="0"/>
                <a:cs typeface="Times New Roman" panose="02020603050405020304" pitchFamily="18" charset="0"/>
              </a:rPr>
              <a:t>Surya Sena Reddy, Suraj Kumar, “</a:t>
            </a:r>
            <a:r>
              <a:rPr lang="en-US" dirty="0">
                <a:latin typeface="Times New Roman" panose="02020603050405020304" pitchFamily="18" charset="0"/>
                <a:ea typeface="Calibri" panose="020F0502020204030204" pitchFamily="34" charset="0"/>
                <a:cs typeface="Times New Roman" panose="02020603050405020304" pitchFamily="18" charset="0"/>
              </a:rPr>
              <a:t>Data Analytics on Olympics Datasets.”, International Journal of Research Publication and Reviews, Vol 3, no 9, pp 1405-1410, September 2022.</a:t>
            </a:r>
          </a:p>
          <a:p>
            <a:pPr algn="just">
              <a:spcBef>
                <a:spcPts val="1500"/>
              </a:spcBef>
              <a:buClr>
                <a:schemeClr val="tx1"/>
              </a:buClr>
            </a:pPr>
            <a:r>
              <a:rPr lang="en-US" dirty="0">
                <a:latin typeface="Times New Roman" panose="02020603050405020304" pitchFamily="18" charset="0"/>
                <a:ea typeface="Calibri" panose="020F0502020204030204" pitchFamily="34" charset="0"/>
                <a:cs typeface="Times New Roman" panose="02020603050405020304" pitchFamily="18" charset="0"/>
              </a:rPr>
              <a:t>Nishant Kulkarni, Pratik Patil, Rugved Pande, Dhiraj Patil, Pranav Nair, Parth Prabhu, Pratyush Doshi, Pranav Bhosale, “Olympic Data Analysis using Data Science.”, International Journal for Research in Applied Science &amp; Engineering Technology (IJRASET), Volume 10 Issue XII Dec 2022.</a:t>
            </a:r>
          </a:p>
          <a:p>
            <a:pPr algn="just">
              <a:spcBef>
                <a:spcPts val="1500"/>
              </a:spcBef>
              <a:buClr>
                <a:schemeClr val="tx1"/>
              </a:buClr>
            </a:pPr>
            <a:r>
              <a:rPr lang="en-IN" dirty="0">
                <a:latin typeface="Times New Roman" panose="02020603050405020304" pitchFamily="18" charset="0"/>
                <a:ea typeface="Calibri" panose="020F0502020204030204" pitchFamily="34" charset="0"/>
                <a:cs typeface="Times New Roman" panose="02020603050405020304" pitchFamily="18" charset="0"/>
              </a:rPr>
              <a:t>Rahul Pradhan, Kartik Agrawal, and Anubhav Nag</a:t>
            </a:r>
            <a:r>
              <a:rPr lang="en-US" dirty="0">
                <a:latin typeface="Times New Roman" panose="02020603050405020304" pitchFamily="18" charset="0"/>
                <a:ea typeface="Calibri" panose="020F0502020204030204" pitchFamily="34" charset="0"/>
                <a:cs typeface="Times New Roman" panose="02020603050405020304" pitchFamily="18" charset="0"/>
              </a:rPr>
              <a:t>, “Analyzing Evolution of the Olympics by Exploratory Data Analysis Using R.”, 2021.</a:t>
            </a:r>
          </a:p>
          <a:p>
            <a:pPr algn="just">
              <a:spcBef>
                <a:spcPts val="1500"/>
              </a:spcBef>
              <a:buClr>
                <a:schemeClr val="tx1"/>
              </a:buClr>
            </a:pPr>
            <a:r>
              <a:rPr lang="en-IN" dirty="0">
                <a:latin typeface="Times New Roman" panose="02020603050405020304" pitchFamily="18" charset="0"/>
                <a:ea typeface="Calibri" panose="020F0502020204030204" pitchFamily="34" charset="0"/>
                <a:cs typeface="Times New Roman" panose="02020603050405020304" pitchFamily="18" charset="0"/>
              </a:rPr>
              <a:t>Farkande Vaishnavi, Gurav Vaishnavi, Borse </a:t>
            </a:r>
            <a:r>
              <a:rPr lang="en-IN" dirty="0" err="1">
                <a:latin typeface="Times New Roman" panose="02020603050405020304" pitchFamily="18" charset="0"/>
                <a:ea typeface="Calibri" panose="020F0502020204030204" pitchFamily="34" charset="0"/>
                <a:cs typeface="Times New Roman" panose="02020603050405020304" pitchFamily="18" charset="0"/>
              </a:rPr>
              <a:t>Tejas</a:t>
            </a:r>
            <a:r>
              <a:rPr lang="en-IN" dirty="0">
                <a:latin typeface="Times New Roman" panose="02020603050405020304" pitchFamily="18" charset="0"/>
                <a:ea typeface="Calibri" panose="020F0502020204030204" pitchFamily="34" charset="0"/>
                <a:cs typeface="Times New Roman" panose="02020603050405020304" pitchFamily="18" charset="0"/>
              </a:rPr>
              <a:t>, “</a:t>
            </a:r>
            <a:r>
              <a:rPr lang="en-US" dirty="0">
                <a:latin typeface="Times New Roman" panose="02020603050405020304" pitchFamily="18" charset="0"/>
                <a:ea typeface="Calibri" panose="020F0502020204030204" pitchFamily="34" charset="0"/>
                <a:cs typeface="Times New Roman" panose="02020603050405020304" pitchFamily="18" charset="0"/>
              </a:rPr>
              <a:t>Web Application of the Olympic data analysis</a:t>
            </a:r>
            <a:r>
              <a:rPr lang="en-IN" dirty="0">
                <a:latin typeface="Times New Roman" panose="02020603050405020304" pitchFamily="18" charset="0"/>
                <a:ea typeface="Calibri" panose="020F0502020204030204" pitchFamily="34" charset="0"/>
                <a:cs typeface="Times New Roman" panose="02020603050405020304" pitchFamily="18" charset="0"/>
              </a:rPr>
              <a:t>.”, Vol-8 Issue-3 2022.</a:t>
            </a:r>
            <a:endParaRPr lang="en-US" dirty="0">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18655966"/>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9D9E3C9-5584-4828-38A8-0D240D9799C5}"/>
              </a:ext>
            </a:extLst>
          </p:cNvPr>
          <p:cNvSpPr txBox="1">
            <a:spLocks/>
          </p:cNvSpPr>
          <p:nvPr/>
        </p:nvSpPr>
        <p:spPr bwMode="black">
          <a:xfrm>
            <a:off x="2231136" y="434729"/>
            <a:ext cx="7729728" cy="905106"/>
          </a:xfrm>
          <a:prstGeom prst="rect">
            <a:avLst/>
          </a:prstGeo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z="32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Abstract</a:t>
            </a:r>
            <a:endParaRPr lang="en-IN" sz="32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FC5FA27-3A97-DD61-78DA-1948EAC7D954}"/>
              </a:ext>
            </a:extLst>
          </p:cNvPr>
          <p:cNvSpPr>
            <a:spLocks noGrp="1"/>
          </p:cNvSpPr>
          <p:nvPr>
            <p:ph idx="1"/>
          </p:nvPr>
        </p:nvSpPr>
        <p:spPr>
          <a:xfrm>
            <a:off x="513707" y="1789189"/>
            <a:ext cx="11013570" cy="4634082"/>
          </a:xfrm>
        </p:spPr>
        <p:txBody>
          <a:bodyPr>
            <a:noAutofit/>
          </a:bodyPr>
          <a:lstStyle/>
          <a:p>
            <a:pPr algn="just">
              <a:buClr>
                <a:schemeClr val="tx1"/>
              </a:buClr>
            </a:pPr>
            <a:r>
              <a:rPr lang="en-US" sz="2000" dirty="0">
                <a:latin typeface="Times New Roman" panose="02020603050405020304" pitchFamily="18" charset="0"/>
                <a:ea typeface="Cambria" panose="02040503050406030204" pitchFamily="18" charset="0"/>
                <a:cs typeface="Times New Roman" panose="02020603050405020304" pitchFamily="18" charset="0"/>
              </a:rPr>
              <a:t>The Olympic Games, an iconic symbol of global unity and athletic excellence, bring together athletes from 205 nations every four years. Our research focuses on unraveling the layers of Olympic data, using data science to transform it into valuable insights.</a:t>
            </a:r>
          </a:p>
          <a:p>
            <a:pPr algn="just">
              <a:buClr>
                <a:schemeClr val="tx1"/>
              </a:buClr>
            </a:pPr>
            <a:r>
              <a:rPr lang="en-US" sz="2000" dirty="0">
                <a:latin typeface="Times New Roman" panose="02020603050405020304" pitchFamily="18" charset="0"/>
                <a:ea typeface="Cambria" panose="02040503050406030204" pitchFamily="18" charset="0"/>
                <a:cs typeface="Times New Roman" panose="02020603050405020304" pitchFamily="18" charset="0"/>
              </a:rPr>
              <a:t> We have developed predictive algorithms considering factors like an athlete's physical attributes and past performance to estimate winning probabilities in specific events. This predictive element benefits athletes, coaches, and countries in optimizing their medal-winning strategies. </a:t>
            </a:r>
          </a:p>
          <a:p>
            <a:pPr algn="just">
              <a:buClr>
                <a:schemeClr val="tx1"/>
              </a:buClr>
            </a:pPr>
            <a:r>
              <a:rPr lang="en-US" sz="2000" dirty="0">
                <a:latin typeface="Times New Roman" panose="02020603050405020304" pitchFamily="18" charset="0"/>
                <a:ea typeface="Cambria" panose="02040503050406030204" pitchFamily="18" charset="0"/>
                <a:cs typeface="Times New Roman" panose="02020603050405020304" pitchFamily="18" charset="0"/>
              </a:rPr>
              <a:t>Additionally, our research employs data visualization techniques to create an interactive world map, offering a comprehensive geographical perspective on countries' historical medal counts. This map deepens our understanding of the Olympics' global impact. </a:t>
            </a:r>
          </a:p>
          <a:p>
            <a:pPr algn="just">
              <a:buClr>
                <a:schemeClr val="tx1"/>
              </a:buClr>
            </a:pPr>
            <a:r>
              <a:rPr lang="en-US" sz="2000" dirty="0">
                <a:latin typeface="Times New Roman" panose="02020603050405020304" pitchFamily="18" charset="0"/>
                <a:ea typeface="Cambria" panose="02040503050406030204" pitchFamily="18" charset="0"/>
                <a:cs typeface="Times New Roman" panose="02020603050405020304" pitchFamily="18" charset="0"/>
              </a:rPr>
              <a:t>In summary, our research provides a holistic journey through Olympic history, merging historical analysis, predictive modeling, and global visualization. </a:t>
            </a:r>
          </a:p>
          <a:p>
            <a:pPr algn="just">
              <a:buClr>
                <a:schemeClr val="tx1"/>
              </a:buClr>
            </a:pPr>
            <a:r>
              <a:rPr lang="en-US" sz="2000" dirty="0">
                <a:latin typeface="Times New Roman" panose="02020603050405020304" pitchFamily="18" charset="0"/>
                <a:ea typeface="Cambria" panose="02040503050406030204" pitchFamily="18" charset="0"/>
                <a:cs typeface="Times New Roman" panose="02020603050405020304" pitchFamily="18" charset="0"/>
              </a:rPr>
              <a:t>It offers valuable insights for athletes, coaches, and policymakers as they navigate the evolving world of the Olympics and aim for future success in this renowned sporting event.</a:t>
            </a:r>
            <a:endParaRPr lang="en-IN" sz="2000" dirty="0">
              <a:latin typeface="Times New Roman" panose="020206030504050203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3996046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F4CFB9-7B8A-D0E8-1039-FDA913B23818}"/>
              </a:ext>
            </a:extLst>
          </p:cNvPr>
          <p:cNvSpPr>
            <a:spLocks noGrp="1"/>
          </p:cNvSpPr>
          <p:nvPr>
            <p:ph idx="1"/>
          </p:nvPr>
        </p:nvSpPr>
        <p:spPr>
          <a:xfrm>
            <a:off x="497562" y="1752194"/>
            <a:ext cx="11196876" cy="4483236"/>
          </a:xfrm>
        </p:spPr>
        <p:txBody>
          <a:bodyPr vert="horz" lIns="91440" tIns="45720" rIns="91440" bIns="45720" rtlCol="0" anchor="ctr">
            <a:noAutofit/>
          </a:bodyPr>
          <a:lstStyle/>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 Olympic games are considered as one of the most prime events which provides a valid and common platform for players across different countries to show their talent and skills. </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The Olympics consists of various games (Approximately 45) in which players from various countries (Approx 205) participate to win a medal for their country.</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This Event is held every 4 years, Analyzing its data can provide valuable insights into athlete performance, medal counts, historical trends, and other factors that influence the outcome of the games.</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Our main goal here is to use Python to dive into the Olympic dataset and transform raw data into graphs and data-frames using Exploratory Data Analysis.</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We have also visualized data on a world map to provide a geographical perspective on countries' performance in the Olympics. This could lead to more comprehensive insights.</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 Further we have used machine learning algorithms to predict the athletes’ winning probability  in a particular game</a:t>
            </a:r>
          </a:p>
        </p:txBody>
      </p:sp>
      <p:sp>
        <p:nvSpPr>
          <p:cNvPr id="4" name="Title 1">
            <a:extLst>
              <a:ext uri="{FF2B5EF4-FFF2-40B4-BE49-F238E27FC236}">
                <a16:creationId xmlns:a16="http://schemas.microsoft.com/office/drawing/2014/main" id="{4BD019B9-BFD4-5EE0-93F5-FFDCDEF9FBBF}"/>
              </a:ext>
            </a:extLst>
          </p:cNvPr>
          <p:cNvSpPr txBox="1">
            <a:spLocks/>
          </p:cNvSpPr>
          <p:nvPr/>
        </p:nvSpPr>
        <p:spPr bwMode="black">
          <a:xfrm>
            <a:off x="2231136" y="437558"/>
            <a:ext cx="7729728" cy="905106"/>
          </a:xfrm>
          <a:prstGeom prst="rect">
            <a:avLst/>
          </a:prstGeo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rmAutofit/>
          </a:bodyPr>
          <a:lstStyle>
            <a:defPPr>
              <a:defRPr lang="en-US"/>
            </a:defPPr>
            <a:lvl1pPr algn="ctr" defTabSz="914400">
              <a:lnSpc>
                <a:spcPct val="90000"/>
              </a:lnSpc>
              <a:spcBef>
                <a:spcPct val="0"/>
              </a:spcBef>
              <a:buNone/>
              <a:defRPr sz="3200" cap="all" spc="200" baseline="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Introduction</a:t>
            </a:r>
            <a:endParaRPr lang="en-IN" dirty="0"/>
          </a:p>
        </p:txBody>
      </p:sp>
    </p:spTree>
    <p:extLst>
      <p:ext uri="{BB962C8B-B14F-4D97-AF65-F5344CB8AC3E}">
        <p14:creationId xmlns:p14="http://schemas.microsoft.com/office/powerpoint/2010/main" val="2006681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BD019B9-BFD4-5EE0-93F5-FFDCDEF9FBBF}"/>
              </a:ext>
            </a:extLst>
          </p:cNvPr>
          <p:cNvSpPr txBox="1">
            <a:spLocks/>
          </p:cNvSpPr>
          <p:nvPr/>
        </p:nvSpPr>
        <p:spPr bwMode="black">
          <a:xfrm>
            <a:off x="2231136" y="437558"/>
            <a:ext cx="7729728" cy="905106"/>
          </a:xfrm>
          <a:prstGeom prst="rect">
            <a:avLst/>
          </a:prstGeo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rmAutofit/>
          </a:bodyPr>
          <a:lstStyle>
            <a:defPPr>
              <a:defRPr lang="en-US"/>
            </a:defPPr>
            <a:lvl1pPr algn="ctr" defTabSz="914400">
              <a:lnSpc>
                <a:spcPct val="90000"/>
              </a:lnSpc>
              <a:spcBef>
                <a:spcPct val="0"/>
              </a:spcBef>
              <a:buNone/>
              <a:defRPr sz="3200" cap="all" spc="200" baseline="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Problem Statement</a:t>
            </a:r>
            <a:endParaRPr lang="en-IN" dirty="0"/>
          </a:p>
        </p:txBody>
      </p:sp>
      <p:sp>
        <p:nvSpPr>
          <p:cNvPr id="6" name="Content Placeholder 2">
            <a:extLst>
              <a:ext uri="{FF2B5EF4-FFF2-40B4-BE49-F238E27FC236}">
                <a16:creationId xmlns:a16="http://schemas.microsoft.com/office/drawing/2014/main" id="{030D98AA-9A58-85A0-85FA-CC8A9942B819}"/>
              </a:ext>
            </a:extLst>
          </p:cNvPr>
          <p:cNvSpPr>
            <a:spLocks noGrp="1"/>
          </p:cNvSpPr>
          <p:nvPr>
            <p:ph idx="1"/>
          </p:nvPr>
        </p:nvSpPr>
        <p:spPr>
          <a:xfrm>
            <a:off x="498984" y="1566159"/>
            <a:ext cx="11194031" cy="4854283"/>
          </a:xfrm>
        </p:spPr>
        <p:txBody>
          <a:bodyPr vert="horz" lIns="91440" tIns="45720" rIns="91440" bIns="45720" rtlCol="0" anchor="ctr">
            <a:noAutofit/>
          </a:bodyPr>
          <a:lstStyle/>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Analyzing the Olympic Games' vast dataset, which spans over a century, poses a significant challenge for individuals and organizations. </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This challenge arises from the sheer volume of data, including athlete details, event results, and historical records, encompassing hundreds of thousands of athletes, thousands of events across multiple Olympic Games, and gigabytes of data in diverse formats.</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 The complexity of the data further compounds the challenge, as it involves multiple Olympic Games with distinct rules and formats, evolving event categories, and the influence of shifting geopolitical landscapes on athlete participation. </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Consequently, researchers and analysts confront information overload when attempting to extract meaningful insights from this wealth of data. Manual analysis, the typical approach, proves time-consuming and often inefficient, hindering the ability to draw timely conclusions.</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 Addressing these challenges is vital to unlock the Olympic dataset's full potential, enabling a deeper understanding of both the historical and evolving aspects of this iconic global sporting event.</a:t>
            </a:r>
            <a:endParaRPr lang="en-IN" sz="2000" dirty="0">
              <a:latin typeface="Times New Roman" panose="02020603050405020304" pitchFamily="18" charset="0"/>
              <a:ea typeface="Cambria"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1888531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BD019B9-BFD4-5EE0-93F5-FFDCDEF9FBBF}"/>
              </a:ext>
            </a:extLst>
          </p:cNvPr>
          <p:cNvSpPr txBox="1">
            <a:spLocks/>
          </p:cNvSpPr>
          <p:nvPr/>
        </p:nvSpPr>
        <p:spPr bwMode="black">
          <a:xfrm>
            <a:off x="2231136" y="437558"/>
            <a:ext cx="7729728" cy="905106"/>
          </a:xfrm>
          <a:prstGeom prst="rect">
            <a:avLst/>
          </a:prstGeo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rmAutofit/>
          </a:bodyPr>
          <a:lstStyle>
            <a:defPPr>
              <a:defRPr lang="en-US"/>
            </a:defPPr>
            <a:lvl1pPr algn="ctr" defTabSz="914400">
              <a:lnSpc>
                <a:spcPct val="90000"/>
              </a:lnSpc>
              <a:spcBef>
                <a:spcPct val="0"/>
              </a:spcBef>
              <a:buNone/>
              <a:defRPr sz="3200" cap="all" spc="200" baseline="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dirty="0"/>
              <a:t>Proposed System	</a:t>
            </a:r>
            <a:endParaRPr lang="en-IN" dirty="0"/>
          </a:p>
        </p:txBody>
      </p:sp>
      <p:sp>
        <p:nvSpPr>
          <p:cNvPr id="5" name="Content Placeholder 2">
            <a:extLst>
              <a:ext uri="{FF2B5EF4-FFF2-40B4-BE49-F238E27FC236}">
                <a16:creationId xmlns:a16="http://schemas.microsoft.com/office/drawing/2014/main" id="{BAF617C5-B964-5D65-76E3-950BA730C317}"/>
              </a:ext>
            </a:extLst>
          </p:cNvPr>
          <p:cNvSpPr>
            <a:spLocks noGrp="1"/>
          </p:cNvSpPr>
          <p:nvPr>
            <p:ph idx="1"/>
          </p:nvPr>
        </p:nvSpPr>
        <p:spPr>
          <a:xfrm>
            <a:off x="687727" y="1814427"/>
            <a:ext cx="10674179" cy="4430731"/>
          </a:xfrm>
        </p:spPr>
        <p:txBody>
          <a:bodyPr vert="horz" lIns="91440" tIns="45720" rIns="91440" bIns="45720" rtlCol="0" anchor="ctr">
            <a:noAutofit/>
          </a:bodyPr>
          <a:lstStyle/>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To address this challenge, we have data analytics techniques and technologies to efficiently process and analyze the Olympic dataset.</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Our goal is to extract valuable insights, uncover hidden patterns, and present the information in a way that is understandable and accessible to a wide audience.</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We want to develop a platform that will be visualizing data through graphs, structuring data into informative data frames, and applying statistical techniques to discover meaningful patterns within the data.</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Further we would develop a prediction model that is accurate which can effectively forecast future Olympic games medalists. </a:t>
            </a:r>
          </a:p>
          <a:p>
            <a:pPr algn="just">
              <a:buClr>
                <a:schemeClr val="tx1"/>
              </a:buClr>
              <a:buSzPct val="100000"/>
            </a:pPr>
            <a:r>
              <a:rPr lang="en-US" sz="2000" dirty="0">
                <a:latin typeface="Times New Roman" panose="02020603050405020304" pitchFamily="18" charset="0"/>
                <a:ea typeface="Cambria" panose="02040503050406030204" pitchFamily="18" charset="0"/>
                <a:cs typeface="Times New Roman" panose="02020603050405020304" pitchFamily="18" charset="0"/>
              </a:rPr>
              <a:t>We are also interested in developing a geospatial data visualization platform, where data is represented on a map allowing users to interactively explore and analyze stats related to each participating nation.</a:t>
            </a:r>
          </a:p>
        </p:txBody>
      </p:sp>
    </p:spTree>
    <p:extLst>
      <p:ext uri="{BB962C8B-B14F-4D97-AF65-F5344CB8AC3E}">
        <p14:creationId xmlns:p14="http://schemas.microsoft.com/office/powerpoint/2010/main" val="4124801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DB2AFA-CA69-448D-B7D0-725B773CC924}"/>
              </a:ext>
            </a:extLst>
          </p:cNvPr>
          <p:cNvSpPr>
            <a:spLocks noGrp="1"/>
          </p:cNvSpPr>
          <p:nvPr>
            <p:ph type="title"/>
          </p:nvPr>
        </p:nvSpPr>
        <p:spPr>
          <a:xfrm>
            <a:off x="3086911" y="267878"/>
            <a:ext cx="6018178" cy="597887"/>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Literature survey</a:t>
            </a:r>
            <a:endParaRPr lang="en-IN"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graphicFrame>
        <p:nvGraphicFramePr>
          <p:cNvPr id="8" name="Content Placeholder 7">
            <a:extLst>
              <a:ext uri="{FF2B5EF4-FFF2-40B4-BE49-F238E27FC236}">
                <a16:creationId xmlns:a16="http://schemas.microsoft.com/office/drawing/2014/main" id="{0457F76F-07EC-8BF2-F217-1688223D107B}"/>
              </a:ext>
            </a:extLst>
          </p:cNvPr>
          <p:cNvGraphicFramePr>
            <a:graphicFrameLocks noGrp="1"/>
          </p:cNvGraphicFramePr>
          <p:nvPr>
            <p:ph idx="1"/>
            <p:extLst>
              <p:ext uri="{D42A27DB-BD31-4B8C-83A1-F6EECF244321}">
                <p14:modId xmlns:p14="http://schemas.microsoft.com/office/powerpoint/2010/main" val="443682819"/>
              </p:ext>
            </p:extLst>
          </p:nvPr>
        </p:nvGraphicFramePr>
        <p:xfrm>
          <a:off x="541020" y="1115507"/>
          <a:ext cx="11109960" cy="5455285"/>
        </p:xfrm>
        <a:graphic>
          <a:graphicData uri="http://schemas.openxmlformats.org/drawingml/2006/table">
            <a:tbl>
              <a:tblPr firstRow="1" bandRow="1">
                <a:tableStyleId>{5940675A-B579-460E-94D1-54222C63F5DA}</a:tableStyleId>
              </a:tblPr>
              <a:tblGrid>
                <a:gridCol w="1811462">
                  <a:extLst>
                    <a:ext uri="{9D8B030D-6E8A-4147-A177-3AD203B41FA5}">
                      <a16:colId xmlns:a16="http://schemas.microsoft.com/office/drawing/2014/main" val="663427386"/>
                    </a:ext>
                  </a:extLst>
                </a:gridCol>
                <a:gridCol w="9298498">
                  <a:extLst>
                    <a:ext uri="{9D8B030D-6E8A-4147-A177-3AD203B41FA5}">
                      <a16:colId xmlns:a16="http://schemas.microsoft.com/office/drawing/2014/main" val="3870441455"/>
                    </a:ext>
                  </a:extLst>
                </a:gridCol>
              </a:tblGrid>
              <a:tr h="5683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latin typeface="Times New Roman" panose="02020603050405020304" pitchFamily="18" charset="0"/>
                          <a:cs typeface="Times New Roman" panose="02020603050405020304" pitchFamily="18" charset="0"/>
                        </a:rPr>
                        <a:t>Name of the Research Paper</a:t>
                      </a:r>
                      <a:endParaRPr lang="en-IN"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Olympic Data Analysis using Data Science</a:t>
                      </a:r>
                    </a:p>
                  </a:txBody>
                  <a:tcPr/>
                </a:tc>
                <a:extLst>
                  <a:ext uri="{0D108BD9-81ED-4DB2-BD59-A6C34878D82A}">
                    <a16:rowId xmlns:a16="http://schemas.microsoft.com/office/drawing/2014/main" val="1102407150"/>
                  </a:ext>
                </a:extLst>
              </a:tr>
              <a:tr h="436245">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Author 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IN" sz="1600" kern="1200" dirty="0">
                          <a:solidFill>
                            <a:schemeClr val="tx1"/>
                          </a:solidFill>
                          <a:latin typeface="Times New Roman" panose="02020603050405020304" pitchFamily="18" charset="0"/>
                          <a:ea typeface="+mn-ea"/>
                          <a:cs typeface="Times New Roman" panose="02020603050405020304" pitchFamily="18" charset="0"/>
                        </a:rPr>
                        <a:t>Nishant Kulkarni, Pratik Patil, Rugved Pande, Dhiraj Patil, Pranav Nair, Parth Prabhu, Pratyush Doshi, Pranav Bhosale</a:t>
                      </a:r>
                      <a:endParaRPr lang="en-US" sz="1600" kern="1200" dirty="0">
                        <a:solidFill>
                          <a:schemeClr val="tx1"/>
                        </a:solidFill>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1557598771"/>
                  </a:ext>
                </a:extLst>
              </a:tr>
              <a:tr h="365125">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2022</a:t>
                      </a:r>
                      <a:endParaRPr lang="en-IN" sz="1600" kern="1200" dirty="0">
                        <a:solidFill>
                          <a:schemeClr val="tx1"/>
                        </a:solidFill>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208144043"/>
                  </a:ext>
                </a:extLst>
              </a:tr>
              <a:tr h="759143">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Techniques Used</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The primary technique used in this paper is EDA which is an approach of analyzing large datasets by summarizing data in graphical formats such as histograms, bar, box, &amp; scatter plots.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In this paper, EDA is used to visualize and analyze various factors related to the Olympics, including the performance of countries, the contribution of men and women, and trends over time</a:t>
                      </a:r>
                    </a:p>
                  </a:txBody>
                  <a:tcPr/>
                </a:tc>
                <a:extLst>
                  <a:ext uri="{0D108BD9-81ED-4DB2-BD59-A6C34878D82A}">
                    <a16:rowId xmlns:a16="http://schemas.microsoft.com/office/drawing/2014/main" val="3210035413"/>
                  </a:ext>
                </a:extLst>
              </a:tr>
              <a:tr h="759143">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Drawbacks</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One potential drawback of this paper is that it does not mention the use of any specific machine learning algorithms for predictive analysis. While EDA is a powerful technique for data exploration and visualization, it is primarily descriptive in nature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To enhance the paper's analytical capabilities, the authors could have explored the application of machine learning algorithms to predict future trends or outcomes in Olympic events. </a:t>
                      </a:r>
                      <a:endParaRPr lang="en-US" sz="1600" kern="1200" dirty="0">
                        <a:solidFill>
                          <a:schemeClr val="tx1"/>
                        </a:solidFill>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777815949"/>
                  </a:ext>
                </a:extLst>
              </a:tr>
              <a:tr h="759143">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Future Scope</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Geographical Visualization. </a:t>
                      </a:r>
                      <a:r>
                        <a:rPr lang="en-US" sz="1600" dirty="0">
                          <a:latin typeface="Times New Roman" panose="02020603050405020304" pitchFamily="18" charset="0"/>
                          <a:cs typeface="Times New Roman" panose="02020603050405020304" pitchFamily="18" charset="0"/>
                        </a:rPr>
                        <a:t>The authors suggest that data could be visualized on a world map to provide a geographical perspective on countries performance in the Olympics. This could lead to more comprehensive insights.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Machine Learning Predictions: As mentioned earlier, the paper could benefit from the application of machine learning algorithms for predictive analysis. Predictive models could be developed to forecast Olympic performance or identify factors contributing to success.</a:t>
                      </a:r>
                    </a:p>
                  </a:txBody>
                  <a:tcPr/>
                </a:tc>
                <a:extLst>
                  <a:ext uri="{0D108BD9-81ED-4DB2-BD59-A6C34878D82A}">
                    <a16:rowId xmlns:a16="http://schemas.microsoft.com/office/drawing/2014/main" val="1390084680"/>
                  </a:ext>
                </a:extLst>
              </a:tr>
            </a:tbl>
          </a:graphicData>
        </a:graphic>
      </p:graphicFrame>
    </p:spTree>
    <p:extLst>
      <p:ext uri="{BB962C8B-B14F-4D97-AF65-F5344CB8AC3E}">
        <p14:creationId xmlns:p14="http://schemas.microsoft.com/office/powerpoint/2010/main" val="3767369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DB2AFA-CA69-448D-B7D0-725B773CC924}"/>
              </a:ext>
            </a:extLst>
          </p:cNvPr>
          <p:cNvSpPr>
            <a:spLocks noGrp="1"/>
          </p:cNvSpPr>
          <p:nvPr>
            <p:ph type="title"/>
          </p:nvPr>
        </p:nvSpPr>
        <p:spPr>
          <a:xfrm>
            <a:off x="3086911" y="267878"/>
            <a:ext cx="6018178" cy="597887"/>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Literature survey</a:t>
            </a:r>
            <a:endParaRPr lang="en-IN"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graphicFrame>
        <p:nvGraphicFramePr>
          <p:cNvPr id="5" name="Content Placeholder 7">
            <a:extLst>
              <a:ext uri="{FF2B5EF4-FFF2-40B4-BE49-F238E27FC236}">
                <a16:creationId xmlns:a16="http://schemas.microsoft.com/office/drawing/2014/main" id="{F106CAF1-E203-F622-D951-86DBE1837C58}"/>
              </a:ext>
            </a:extLst>
          </p:cNvPr>
          <p:cNvGraphicFramePr>
            <a:graphicFrameLocks noGrp="1"/>
          </p:cNvGraphicFramePr>
          <p:nvPr>
            <p:ph idx="1"/>
            <p:extLst>
              <p:ext uri="{D42A27DB-BD31-4B8C-83A1-F6EECF244321}">
                <p14:modId xmlns:p14="http://schemas.microsoft.com/office/powerpoint/2010/main" val="605646706"/>
              </p:ext>
            </p:extLst>
          </p:nvPr>
        </p:nvGraphicFramePr>
        <p:xfrm>
          <a:off x="541020" y="1056329"/>
          <a:ext cx="11109960" cy="5607685"/>
        </p:xfrm>
        <a:graphic>
          <a:graphicData uri="http://schemas.openxmlformats.org/drawingml/2006/table">
            <a:tbl>
              <a:tblPr firstRow="1" bandRow="1">
                <a:tableStyleId>{5940675A-B579-460E-94D1-54222C63F5DA}</a:tableStyleId>
              </a:tblPr>
              <a:tblGrid>
                <a:gridCol w="1811462">
                  <a:extLst>
                    <a:ext uri="{9D8B030D-6E8A-4147-A177-3AD203B41FA5}">
                      <a16:colId xmlns:a16="http://schemas.microsoft.com/office/drawing/2014/main" val="663427386"/>
                    </a:ext>
                  </a:extLst>
                </a:gridCol>
                <a:gridCol w="9298498">
                  <a:extLst>
                    <a:ext uri="{9D8B030D-6E8A-4147-A177-3AD203B41FA5}">
                      <a16:colId xmlns:a16="http://schemas.microsoft.com/office/drawing/2014/main" val="3870441455"/>
                    </a:ext>
                  </a:extLst>
                </a:gridCol>
              </a:tblGrid>
              <a:tr h="5683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latin typeface="Times New Roman" panose="02020603050405020304" pitchFamily="18" charset="0"/>
                          <a:cs typeface="Times New Roman" panose="02020603050405020304" pitchFamily="18" charset="0"/>
                        </a:rPr>
                        <a:t>Name of the Research Paper</a:t>
                      </a:r>
                      <a:endParaRPr lang="en-IN"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Analyzing Evolution of the Olympics by Exploratory Data Analysis Using R</a:t>
                      </a:r>
                      <a:endParaRPr lang="en-IN" sz="1800" dirty="0"/>
                    </a:p>
                  </a:txBody>
                  <a:tcPr/>
                </a:tc>
                <a:extLst>
                  <a:ext uri="{0D108BD9-81ED-4DB2-BD59-A6C34878D82A}">
                    <a16:rowId xmlns:a16="http://schemas.microsoft.com/office/drawing/2014/main" val="1102407150"/>
                  </a:ext>
                </a:extLst>
              </a:tr>
              <a:tr h="436245">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Author 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tx1"/>
                          </a:solidFill>
                          <a:latin typeface="Times New Roman" panose="02020603050405020304" pitchFamily="18" charset="0"/>
                          <a:ea typeface="+mn-ea"/>
                          <a:cs typeface="Times New Roman" panose="02020603050405020304" pitchFamily="18" charset="0"/>
                        </a:rPr>
                        <a:t>Rahul Pradhan , Kartik Agrawal and Anubhav Nag</a:t>
                      </a:r>
                      <a:endParaRPr lang="en-US" sz="1800" kern="1200" dirty="0">
                        <a:solidFill>
                          <a:schemeClr val="tx1"/>
                        </a:solidFill>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1557598771"/>
                  </a:ext>
                </a:extLst>
              </a:tr>
              <a:tr h="416560">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tx1"/>
                          </a:solidFill>
                          <a:latin typeface="Times New Roman" panose="02020603050405020304" pitchFamily="18" charset="0"/>
                          <a:ea typeface="+mn-ea"/>
                          <a:cs typeface="Times New Roman" panose="02020603050405020304" pitchFamily="18" charset="0"/>
                        </a:rPr>
                        <a:t>2021</a:t>
                      </a:r>
                    </a:p>
                  </a:txBody>
                  <a:tcPr/>
                </a:tc>
                <a:extLst>
                  <a:ext uri="{0D108BD9-81ED-4DB2-BD59-A6C34878D82A}">
                    <a16:rowId xmlns:a16="http://schemas.microsoft.com/office/drawing/2014/main" val="208144043"/>
                  </a:ext>
                </a:extLst>
              </a:tr>
              <a:tr h="759143">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Techniques Used</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The research paper employs Exploratory Data Analysis (EDA) as the primary technique to analyze the large dataset related to the Olympics.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In this case, EDA is used to explore various factors contributing to the evolution of the Olympic Games over the years</a:t>
                      </a:r>
                    </a:p>
                  </a:txBody>
                  <a:tcPr/>
                </a:tc>
                <a:extLst>
                  <a:ext uri="{0D108BD9-81ED-4DB2-BD59-A6C34878D82A}">
                    <a16:rowId xmlns:a16="http://schemas.microsoft.com/office/drawing/2014/main" val="3210035413"/>
                  </a:ext>
                </a:extLst>
              </a:tr>
              <a:tr h="759143">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Drawbacks</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Some potential limitations could include the reliance on historical data, the choice of analytical techniques, and the assumptions made during the analysis.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Additionally, the paper primarily focuses on data visualization and analysis but may not delve into more advanced statistical or machine-learning methods for predictive modeling.</a:t>
                      </a:r>
                      <a:endParaRPr lang="en-US" sz="1600" kern="1200" dirty="0">
                        <a:solidFill>
                          <a:schemeClr val="tx1"/>
                        </a:solidFill>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777815949"/>
                  </a:ext>
                </a:extLst>
              </a:tr>
              <a:tr h="200343">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Future Scope</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Further Predictive Modelling: The authors can expand their analysis by developing predictive models to forecast future trends in Olympic Games based on historical data.</a:t>
                      </a:r>
                      <a:r>
                        <a:rPr lang="en-US" sz="1600" kern="1200" dirty="0">
                          <a:solidFill>
                            <a:schemeClr val="tx1"/>
                          </a:solidFill>
                          <a:latin typeface="Times New Roman" panose="02020603050405020304" pitchFamily="18" charset="0"/>
                          <a:ea typeface="+mn-ea"/>
                          <a:cs typeface="Times New Roman" panose="02020603050405020304" pitchFamily="18" charset="0"/>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Machine Learning Applications: </a:t>
                      </a:r>
                      <a:r>
                        <a:rPr lang="en-US" sz="1600" dirty="0">
                          <a:latin typeface="Times New Roman" panose="02020603050405020304" pitchFamily="18" charset="0"/>
                          <a:cs typeface="Times New Roman" panose="02020603050405020304" pitchFamily="18" charset="0"/>
                        </a:rPr>
                        <a:t>Incorporating machine learning algorithms for more in-depth analysis, to gain a more comprehensive understanding of the factors affecting Olympic performance.</a:t>
                      </a:r>
                      <a:endParaRPr lang="en-US" sz="1600" kern="1200" dirty="0">
                        <a:solidFill>
                          <a:schemeClr val="tx1"/>
                        </a:solidFill>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Geospatial Analysis: </a:t>
                      </a:r>
                      <a:r>
                        <a:rPr lang="en-US" sz="1600" dirty="0">
                          <a:latin typeface="Times New Roman" panose="02020603050405020304" pitchFamily="18" charset="0"/>
                          <a:cs typeface="Times New Roman" panose="02020603050405020304" pitchFamily="18" charset="0"/>
                        </a:rPr>
                        <a:t>Utilizing geographical data to analyze the geographic distribution of Olympic events and their impact on host cities and regions.</a:t>
                      </a:r>
                      <a:endParaRPr lang="en-US" sz="1600" kern="1200" dirty="0">
                        <a:solidFill>
                          <a:schemeClr val="tx1"/>
                        </a:solidFill>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Incorporating more recent data: </a:t>
                      </a:r>
                      <a:r>
                        <a:rPr lang="en-US" sz="1600" dirty="0">
                          <a:latin typeface="Times New Roman" panose="02020603050405020304" pitchFamily="18" charset="0"/>
                          <a:cs typeface="Times New Roman" panose="02020603050405020304" pitchFamily="18" charset="0"/>
                        </a:rPr>
                        <a:t>As the paper was published in 2021, including data from subsequent Olympic Games to provide a more up-to-date analysis.</a:t>
                      </a:r>
                    </a:p>
                  </a:txBody>
                  <a:tcPr/>
                </a:tc>
                <a:extLst>
                  <a:ext uri="{0D108BD9-81ED-4DB2-BD59-A6C34878D82A}">
                    <a16:rowId xmlns:a16="http://schemas.microsoft.com/office/drawing/2014/main" val="1390084680"/>
                  </a:ext>
                </a:extLst>
              </a:tr>
            </a:tbl>
          </a:graphicData>
        </a:graphic>
      </p:graphicFrame>
    </p:spTree>
    <p:extLst>
      <p:ext uri="{BB962C8B-B14F-4D97-AF65-F5344CB8AC3E}">
        <p14:creationId xmlns:p14="http://schemas.microsoft.com/office/powerpoint/2010/main" val="2690037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DB2AFA-CA69-448D-B7D0-725B773CC924}"/>
              </a:ext>
            </a:extLst>
          </p:cNvPr>
          <p:cNvSpPr>
            <a:spLocks noGrp="1"/>
          </p:cNvSpPr>
          <p:nvPr>
            <p:ph type="title"/>
          </p:nvPr>
        </p:nvSpPr>
        <p:spPr>
          <a:xfrm>
            <a:off x="3086911" y="267878"/>
            <a:ext cx="6018178" cy="597887"/>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Literature survey</a:t>
            </a:r>
            <a:endParaRPr lang="en-IN"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graphicFrame>
        <p:nvGraphicFramePr>
          <p:cNvPr id="6" name="Content Placeholder 7">
            <a:extLst>
              <a:ext uri="{FF2B5EF4-FFF2-40B4-BE49-F238E27FC236}">
                <a16:creationId xmlns:a16="http://schemas.microsoft.com/office/drawing/2014/main" id="{4BE76249-C156-A1B9-E787-D2D35191991E}"/>
              </a:ext>
            </a:extLst>
          </p:cNvPr>
          <p:cNvGraphicFramePr>
            <a:graphicFrameLocks noGrp="1"/>
          </p:cNvGraphicFramePr>
          <p:nvPr>
            <p:ph idx="1"/>
            <p:extLst>
              <p:ext uri="{D42A27DB-BD31-4B8C-83A1-F6EECF244321}">
                <p14:modId xmlns:p14="http://schemas.microsoft.com/office/powerpoint/2010/main" val="1937298740"/>
              </p:ext>
            </p:extLst>
          </p:nvPr>
        </p:nvGraphicFramePr>
        <p:xfrm>
          <a:off x="541020" y="1060517"/>
          <a:ext cx="11109960" cy="5607685"/>
        </p:xfrm>
        <a:graphic>
          <a:graphicData uri="http://schemas.openxmlformats.org/drawingml/2006/table">
            <a:tbl>
              <a:tblPr firstRow="1" bandRow="1">
                <a:tableStyleId>{5940675A-B579-460E-94D1-54222C63F5DA}</a:tableStyleId>
              </a:tblPr>
              <a:tblGrid>
                <a:gridCol w="1811462">
                  <a:extLst>
                    <a:ext uri="{9D8B030D-6E8A-4147-A177-3AD203B41FA5}">
                      <a16:colId xmlns:a16="http://schemas.microsoft.com/office/drawing/2014/main" val="663427386"/>
                    </a:ext>
                  </a:extLst>
                </a:gridCol>
                <a:gridCol w="9298498">
                  <a:extLst>
                    <a:ext uri="{9D8B030D-6E8A-4147-A177-3AD203B41FA5}">
                      <a16:colId xmlns:a16="http://schemas.microsoft.com/office/drawing/2014/main" val="3870441455"/>
                    </a:ext>
                  </a:extLst>
                </a:gridCol>
              </a:tblGrid>
              <a:tr h="5683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latin typeface="Times New Roman" panose="02020603050405020304" pitchFamily="18" charset="0"/>
                          <a:cs typeface="Times New Roman" panose="02020603050405020304" pitchFamily="18" charset="0"/>
                        </a:rPr>
                        <a:t>Name of the Research Paper</a:t>
                      </a:r>
                      <a:endParaRPr lang="en-IN"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Times New Roman" panose="02020603050405020304" pitchFamily="18" charset="0"/>
                          <a:cs typeface="Times New Roman" panose="02020603050405020304" pitchFamily="18" charset="0"/>
                        </a:rPr>
                        <a:t>Web Application of the Olympic data analysis</a:t>
                      </a:r>
                      <a:r>
                        <a:rPr lang="en-IN"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02407150"/>
                  </a:ext>
                </a:extLst>
              </a:tr>
              <a:tr h="436245">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Author 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dirty="0">
                          <a:latin typeface="Times New Roman" panose="02020603050405020304" pitchFamily="18" charset="0"/>
                          <a:cs typeface="Times New Roman" panose="02020603050405020304" pitchFamily="18" charset="0"/>
                        </a:rPr>
                        <a:t>Farkande Vaishnavi, Gurav Vaishnavi, Borse Tejas</a:t>
                      </a:r>
                      <a:endParaRPr lang="en-US" sz="18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57598771"/>
                  </a:ext>
                </a:extLst>
              </a:tr>
              <a:tr h="416560">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tx1"/>
                          </a:solidFill>
                          <a:latin typeface="Times New Roman" panose="02020603050405020304" pitchFamily="18" charset="0"/>
                          <a:ea typeface="+mn-ea"/>
                          <a:cs typeface="Times New Roman" panose="02020603050405020304" pitchFamily="18" charset="0"/>
                        </a:rPr>
                        <a:t>2012</a:t>
                      </a:r>
                    </a:p>
                  </a:txBody>
                  <a:tcPr/>
                </a:tc>
                <a:extLst>
                  <a:ext uri="{0D108BD9-81ED-4DB2-BD59-A6C34878D82A}">
                    <a16:rowId xmlns:a16="http://schemas.microsoft.com/office/drawing/2014/main" val="208144043"/>
                  </a:ext>
                </a:extLst>
              </a:tr>
              <a:tr h="759143">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Techniques Used</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The paper primarily employs Exploratory Data Analysis (EDA) to analyze Olympic data from 1896 to 2016.</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EDA involves examining large datasets and exploring various characteristics through visual formats like graphs and charts.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The use of visual methods to provide a deep understanding and statistical summary of the data is highlighted.</a:t>
                      </a:r>
                    </a:p>
                  </a:txBody>
                  <a:tcPr/>
                </a:tc>
                <a:extLst>
                  <a:ext uri="{0D108BD9-81ED-4DB2-BD59-A6C34878D82A}">
                    <a16:rowId xmlns:a16="http://schemas.microsoft.com/office/drawing/2014/main" val="3210035413"/>
                  </a:ext>
                </a:extLst>
              </a:tr>
              <a:tr h="962343">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Drawbacks</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The paper briefly mentions potential drawbacks but does not go into detail. These drawbacks include the possible variation in analysis due to historical or geographical changes.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There is a focus on visualizing data in graphical formats, but potential limitations of this approach, such as data quality issues or biases in the data, are not thoroughly discussed.</a:t>
                      </a:r>
                    </a:p>
                  </a:txBody>
                  <a:tcPr/>
                </a:tc>
                <a:extLst>
                  <a:ext uri="{0D108BD9-81ED-4DB2-BD59-A6C34878D82A}">
                    <a16:rowId xmlns:a16="http://schemas.microsoft.com/office/drawing/2014/main" val="777815949"/>
                  </a:ext>
                </a:extLst>
              </a:tr>
              <a:tr h="0">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Future Scope</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Visualizing data in geographical formats, such as mapping countries' Olympic performance on a world map.</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Exploring the application of machine learning algorithms to the dataset to create predictive models for future Olympic Games.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Conducting correlation analysis to analyze relationships between different variables in the dataset.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These future scopes aim to enhance the analysis of the Olympics' evolution and provide more insights into the dataset.</a:t>
                      </a:r>
                    </a:p>
                  </a:txBody>
                  <a:tcPr/>
                </a:tc>
                <a:extLst>
                  <a:ext uri="{0D108BD9-81ED-4DB2-BD59-A6C34878D82A}">
                    <a16:rowId xmlns:a16="http://schemas.microsoft.com/office/drawing/2014/main" val="1390084680"/>
                  </a:ext>
                </a:extLst>
              </a:tr>
            </a:tbl>
          </a:graphicData>
        </a:graphic>
      </p:graphicFrame>
    </p:spTree>
    <p:extLst>
      <p:ext uri="{BB962C8B-B14F-4D97-AF65-F5344CB8AC3E}">
        <p14:creationId xmlns:p14="http://schemas.microsoft.com/office/powerpoint/2010/main" val="1448019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3DB2AFA-CA69-448D-B7D0-725B773CC924}"/>
              </a:ext>
            </a:extLst>
          </p:cNvPr>
          <p:cNvSpPr>
            <a:spLocks noGrp="1"/>
          </p:cNvSpPr>
          <p:nvPr>
            <p:ph type="title"/>
          </p:nvPr>
        </p:nvSpPr>
        <p:spPr>
          <a:xfrm>
            <a:off x="3086911" y="267878"/>
            <a:ext cx="6018178" cy="597887"/>
          </a:xfrm>
          <a:solidFill>
            <a:schemeClr val="accent2">
              <a:lumMod val="20000"/>
              <a:lumOff val="80000"/>
            </a:schemeClr>
          </a:solidFill>
          <a:ln w="28575" cap="flat" cmpd="sng" algn="ctr">
            <a:solidFill>
              <a:schemeClr val="dk1"/>
            </a:solidFill>
            <a:prstDash val="solid"/>
            <a:round/>
            <a:headEnd type="none" w="med" len="med"/>
            <a:tailEnd type="none" w="med" len="med"/>
          </a:ln>
          <a:effectLst>
            <a:glow rad="101600">
              <a:schemeClr val="accent2">
                <a:satMod val="175000"/>
                <a:alpha val="40000"/>
              </a:schemeClr>
            </a:glow>
          </a:effectLst>
        </p:spPr>
        <p:style>
          <a:lnRef idx="0">
            <a:scrgbClr r="0" g="0" b="0"/>
          </a:lnRef>
          <a:fillRef idx="0">
            <a:scrgbClr r="0" g="0" b="0"/>
          </a:fillRef>
          <a:effectRef idx="0">
            <a:scrgbClr r="0" g="0" b="0"/>
          </a:effectRef>
          <a:fontRef idx="minor">
            <a:schemeClr val="dk1"/>
          </a:fontRef>
        </p:style>
        <p:txBody>
          <a:bodyPr vert="horz" lIns="182880" tIns="182880" rIns="182880" bIns="182880" rtlCol="0" anchor="ctr">
            <a:noAutofit/>
          </a:bodyPr>
          <a:lstStyle/>
          <a:p>
            <a:r>
              <a:rPr lang="en-US"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rPr>
              <a:t>Literature survey</a:t>
            </a:r>
            <a:endParaRPr lang="en-IN" sz="2400" dirty="0">
              <a:ln>
                <a:solidFill>
                  <a:schemeClr val="tx1"/>
                </a:solidFill>
              </a:ln>
              <a:solidFill>
                <a:srgbClr val="0070C0"/>
              </a:solidFill>
              <a:latin typeface="Cambria" panose="02040503050406030204" pitchFamily="18" charset="0"/>
              <a:ea typeface="Cambria" panose="02040503050406030204" pitchFamily="18" charset="0"/>
              <a:cs typeface="Times New Roman" panose="02020603050405020304" pitchFamily="18" charset="0"/>
            </a:endParaRPr>
          </a:p>
        </p:txBody>
      </p:sp>
      <p:graphicFrame>
        <p:nvGraphicFramePr>
          <p:cNvPr id="5" name="Content Placeholder 7">
            <a:extLst>
              <a:ext uri="{FF2B5EF4-FFF2-40B4-BE49-F238E27FC236}">
                <a16:creationId xmlns:a16="http://schemas.microsoft.com/office/drawing/2014/main" id="{6F99E59A-59E7-1333-A21A-2B2700CF35CC}"/>
              </a:ext>
            </a:extLst>
          </p:cNvPr>
          <p:cNvGraphicFramePr>
            <a:graphicFrameLocks noGrp="1"/>
          </p:cNvGraphicFramePr>
          <p:nvPr>
            <p:ph idx="1"/>
            <p:extLst>
              <p:ext uri="{D42A27DB-BD31-4B8C-83A1-F6EECF244321}">
                <p14:modId xmlns:p14="http://schemas.microsoft.com/office/powerpoint/2010/main" val="1962230476"/>
              </p:ext>
            </p:extLst>
          </p:nvPr>
        </p:nvGraphicFramePr>
        <p:xfrm>
          <a:off x="541020" y="1175771"/>
          <a:ext cx="11109960" cy="5388923"/>
        </p:xfrm>
        <a:graphic>
          <a:graphicData uri="http://schemas.openxmlformats.org/drawingml/2006/table">
            <a:tbl>
              <a:tblPr firstRow="1" bandRow="1">
                <a:tableStyleId>{5940675A-B579-460E-94D1-54222C63F5DA}</a:tableStyleId>
              </a:tblPr>
              <a:tblGrid>
                <a:gridCol w="1811462">
                  <a:extLst>
                    <a:ext uri="{9D8B030D-6E8A-4147-A177-3AD203B41FA5}">
                      <a16:colId xmlns:a16="http://schemas.microsoft.com/office/drawing/2014/main" val="663427386"/>
                    </a:ext>
                  </a:extLst>
                </a:gridCol>
                <a:gridCol w="9298498">
                  <a:extLst>
                    <a:ext uri="{9D8B030D-6E8A-4147-A177-3AD203B41FA5}">
                      <a16:colId xmlns:a16="http://schemas.microsoft.com/office/drawing/2014/main" val="3870441455"/>
                    </a:ext>
                  </a:extLst>
                </a:gridCol>
              </a:tblGrid>
              <a:tr h="66951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latin typeface="Times New Roman" panose="02020603050405020304" pitchFamily="18" charset="0"/>
                          <a:cs typeface="Times New Roman" panose="02020603050405020304" pitchFamily="18" charset="0"/>
                        </a:rPr>
                        <a:t>Name of the Research Paper</a:t>
                      </a:r>
                      <a:endParaRPr lang="en-IN"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Data Analytics on Olympics Datasets</a:t>
                      </a:r>
                      <a:endParaRPr lang="en-IN" sz="1600" kern="1200" dirty="0">
                        <a:solidFill>
                          <a:schemeClr val="tx1"/>
                        </a:solidFill>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02407150"/>
                  </a:ext>
                </a:extLst>
              </a:tr>
              <a:tr h="479123">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Author Name</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IN" sz="1800" dirty="0">
                          <a:latin typeface="Times New Roman" panose="02020603050405020304" pitchFamily="18" charset="0"/>
                          <a:cs typeface="Times New Roman" panose="02020603050405020304" pitchFamily="18" charset="0"/>
                        </a:rPr>
                        <a:t>Surya Sena Reddy, Suraj Kumar.</a:t>
                      </a:r>
                      <a:endParaRPr lang="en-IN" sz="1800" dirty="0"/>
                    </a:p>
                  </a:txBody>
                  <a:tcPr/>
                </a:tc>
                <a:extLst>
                  <a:ext uri="{0D108BD9-81ED-4DB2-BD59-A6C34878D82A}">
                    <a16:rowId xmlns:a16="http://schemas.microsoft.com/office/drawing/2014/main" val="1557598771"/>
                  </a:ext>
                </a:extLst>
              </a:tr>
              <a:tr h="457504">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tx1"/>
                          </a:solidFill>
                          <a:latin typeface="Times New Roman" panose="02020603050405020304" pitchFamily="18" charset="0"/>
                          <a:ea typeface="+mn-ea"/>
                          <a:cs typeface="Times New Roman" panose="02020603050405020304" pitchFamily="18" charset="0"/>
                        </a:rPr>
                        <a:t>2022</a:t>
                      </a:r>
                    </a:p>
                  </a:txBody>
                  <a:tcPr/>
                </a:tc>
                <a:extLst>
                  <a:ext uri="{0D108BD9-81ED-4DB2-BD59-A6C34878D82A}">
                    <a16:rowId xmlns:a16="http://schemas.microsoft.com/office/drawing/2014/main" val="208144043"/>
                  </a:ext>
                </a:extLst>
              </a:tr>
              <a:tr h="1171657">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Techniques Used</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The research paper employs data analytics techniques, particularly Descriptive Analytics and Predictive Analytics, to analyze data from the Olympics datasets.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latin typeface="Times New Roman" panose="02020603050405020304" pitchFamily="18" charset="0"/>
                          <a:ea typeface="+mn-ea"/>
                          <a:cs typeface="Times New Roman" panose="02020603050405020304" pitchFamily="18" charset="0"/>
                        </a:rPr>
                        <a:t>They utilize Python and various libraries, including NumPy, Pandas, Scikit-learn (</a:t>
                      </a:r>
                      <a:r>
                        <a:rPr lang="en-US" sz="1600" kern="1200" dirty="0" err="1">
                          <a:solidFill>
                            <a:schemeClr val="tx1"/>
                          </a:solidFill>
                          <a:latin typeface="Times New Roman" panose="02020603050405020304" pitchFamily="18" charset="0"/>
                          <a:ea typeface="+mn-ea"/>
                          <a:cs typeface="Times New Roman" panose="02020603050405020304" pitchFamily="18" charset="0"/>
                        </a:rPr>
                        <a:t>Sklearn</a:t>
                      </a:r>
                      <a:r>
                        <a:rPr lang="en-US" sz="1600" kern="1200" dirty="0">
                          <a:solidFill>
                            <a:schemeClr val="tx1"/>
                          </a:solidFill>
                          <a:latin typeface="Times New Roman" panose="02020603050405020304" pitchFamily="18" charset="0"/>
                          <a:ea typeface="+mn-ea"/>
                          <a:cs typeface="Times New Roman" panose="02020603050405020304" pitchFamily="18" charset="0"/>
                        </a:rPr>
                        <a:t>), </a:t>
                      </a:r>
                      <a:r>
                        <a:rPr lang="en-US" sz="1600" kern="1200" dirty="0" err="1">
                          <a:solidFill>
                            <a:schemeClr val="tx1"/>
                          </a:solidFill>
                          <a:latin typeface="Times New Roman" panose="02020603050405020304" pitchFamily="18" charset="0"/>
                          <a:ea typeface="+mn-ea"/>
                          <a:cs typeface="Times New Roman" panose="02020603050405020304" pitchFamily="18" charset="0"/>
                        </a:rPr>
                        <a:t>Plotly</a:t>
                      </a:r>
                      <a:r>
                        <a:rPr lang="en-US" sz="1600" kern="1200" dirty="0">
                          <a:solidFill>
                            <a:schemeClr val="tx1"/>
                          </a:solidFill>
                          <a:latin typeface="Times New Roman" panose="02020603050405020304" pitchFamily="18" charset="0"/>
                          <a:ea typeface="+mn-ea"/>
                          <a:cs typeface="Times New Roman" panose="02020603050405020304" pitchFamily="18" charset="0"/>
                        </a:rPr>
                        <a:t>, Streamlit, and Matplotlib for data analysis and visualization</a:t>
                      </a:r>
                    </a:p>
                  </a:txBody>
                  <a:tcPr/>
                </a:tc>
                <a:extLst>
                  <a:ext uri="{0D108BD9-81ED-4DB2-BD59-A6C34878D82A}">
                    <a16:rowId xmlns:a16="http://schemas.microsoft.com/office/drawing/2014/main" val="3210035413"/>
                  </a:ext>
                </a:extLst>
              </a:tr>
              <a:tr h="1171657">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Drawbacks</a:t>
                      </a:r>
                    </a:p>
                  </a:txBody>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The research paper doesn't explicitly mention any drawbacks.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However, based on the content provided, a potential limitation could be the assumption that linear regression is the best model for predicting athlete weight based on height, as the accuracy is around 63 percent. More sophisticated machine learning models might be explored for better predictions. </a:t>
                      </a:r>
                      <a:endParaRPr lang="en-IN" sz="1600" dirty="0"/>
                    </a:p>
                  </a:txBody>
                  <a:tcPr/>
                </a:tc>
                <a:extLst>
                  <a:ext uri="{0D108BD9-81ED-4DB2-BD59-A6C34878D82A}">
                    <a16:rowId xmlns:a16="http://schemas.microsoft.com/office/drawing/2014/main" val="777815949"/>
                  </a:ext>
                </a:extLst>
              </a:tr>
              <a:tr h="1439464">
                <a:tc>
                  <a:txBody>
                    <a:bodyPr/>
                    <a:lstStyle/>
                    <a:p>
                      <a:r>
                        <a:rPr lang="en-IN" sz="1600" b="1" kern="1200" dirty="0">
                          <a:solidFill>
                            <a:schemeClr val="tx1"/>
                          </a:solidFill>
                          <a:latin typeface="Times New Roman" panose="02020603050405020304" pitchFamily="18" charset="0"/>
                          <a:ea typeface="+mn-ea"/>
                          <a:cs typeface="Times New Roman" panose="02020603050405020304" pitchFamily="18" charset="0"/>
                        </a:rPr>
                        <a:t>Future Scope</a:t>
                      </a:r>
                    </a:p>
                  </a:txBody>
                  <a:tcPr/>
                </a:tc>
                <a:tc>
                  <a: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The paper suggests areas for future research, including improving the accuracy of predictive models. For example, enhancing the weight prediction model based on height and exploring more advanced machine learning algorithms could be a potential future scope.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latin typeface="Times New Roman" panose="02020603050405020304" pitchFamily="18" charset="0"/>
                          <a:cs typeface="Times New Roman" panose="02020603050405020304" pitchFamily="18" charset="0"/>
                        </a:rPr>
                        <a:t>Furthermore, expanding the analysis to include data beyond 2016 could provide insights into more recent Olympic events and trends.</a:t>
                      </a:r>
                      <a:endParaRPr lang="en-IN" sz="1600" dirty="0"/>
                    </a:p>
                  </a:txBody>
                  <a:tcPr/>
                </a:tc>
                <a:extLst>
                  <a:ext uri="{0D108BD9-81ED-4DB2-BD59-A6C34878D82A}">
                    <a16:rowId xmlns:a16="http://schemas.microsoft.com/office/drawing/2014/main" val="1390084680"/>
                  </a:ext>
                </a:extLst>
              </a:tr>
            </a:tbl>
          </a:graphicData>
        </a:graphic>
      </p:graphicFrame>
    </p:spTree>
    <p:extLst>
      <p:ext uri="{BB962C8B-B14F-4D97-AF65-F5344CB8AC3E}">
        <p14:creationId xmlns:p14="http://schemas.microsoft.com/office/powerpoint/2010/main" val="402555255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3.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4.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5.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6.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docProps/app.xml><?xml version="1.0" encoding="utf-8"?>
<Properties xmlns="http://schemas.openxmlformats.org/officeDocument/2006/extended-properties" xmlns:vt="http://schemas.openxmlformats.org/officeDocument/2006/docPropsVTypes">
  <Template/>
  <TotalTime>1327</TotalTime>
  <Words>2955</Words>
  <Application>Microsoft Office PowerPoint</Application>
  <PresentationFormat>Widescreen</PresentationFormat>
  <Paragraphs>186</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Cambria</vt:lpstr>
      <vt:lpstr>Consolas</vt:lpstr>
      <vt:lpstr>Gill Sans MT</vt:lpstr>
      <vt:lpstr>Times New Roman</vt:lpstr>
      <vt:lpstr>Parcel</vt:lpstr>
      <vt:lpstr>Olympic Data Analysis</vt:lpstr>
      <vt:lpstr>PowerPoint Presentation</vt:lpstr>
      <vt:lpstr>PowerPoint Presentation</vt:lpstr>
      <vt:lpstr>PowerPoint Presentation</vt:lpstr>
      <vt:lpstr>PowerPoint Presentation</vt:lpstr>
      <vt:lpstr>Literature survey</vt:lpstr>
      <vt:lpstr>Literature survey</vt:lpstr>
      <vt:lpstr>Literature survey</vt:lpstr>
      <vt:lpstr>Literature survey</vt:lpstr>
      <vt:lpstr>Literature survey</vt:lpstr>
      <vt:lpstr>PowerPoint Presentation</vt:lpstr>
      <vt:lpstr>Flow of  System</vt:lpstr>
      <vt:lpstr>Architecture</vt:lpstr>
      <vt:lpstr>Methodology</vt:lpstr>
      <vt:lpstr>Methodology</vt:lpstr>
      <vt:lpstr>Methodology</vt:lpstr>
      <vt:lpstr>conclusion</vt:lpstr>
      <vt:lpstr>Future Scope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Olympic Data Analysis</dc:title>
  <dc:creator>Harish Sargar</dc:creator>
  <cp:lastModifiedBy>Dhanashri Sawant</cp:lastModifiedBy>
  <cp:revision>48</cp:revision>
  <dcterms:created xsi:type="dcterms:W3CDTF">2023-09-10T04:07:48Z</dcterms:created>
  <dcterms:modified xsi:type="dcterms:W3CDTF">2023-11-08T09:25:16Z</dcterms:modified>
</cp:coreProperties>
</file>

<file path=docProps/thumbnail.jpeg>
</file>